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2" r:id="rId5"/>
    <p:sldId id="259" r:id="rId6"/>
    <p:sldId id="273" r:id="rId7"/>
    <p:sldId id="274" r:id="rId8"/>
    <p:sldId id="275" r:id="rId9"/>
    <p:sldId id="276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12242800" cy="6845300"/>
  <p:notesSz cx="12242800" cy="6845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64"/>
  </p:normalViewPr>
  <p:slideViewPr>
    <p:cSldViewPr>
      <p:cViewPr varScale="1">
        <p:scale>
          <a:sx n="120" d="100"/>
          <a:sy n="120" d="100"/>
        </p:scale>
        <p:origin x="17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05425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34200" y="0"/>
            <a:ext cx="5305425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FC146-4E4F-664A-A683-BC4A3EE2AB39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56063" y="855663"/>
            <a:ext cx="4130675" cy="2309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23963" y="3294063"/>
            <a:ext cx="9794875" cy="2695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5305425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34200" y="6502400"/>
            <a:ext cx="5305425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FFDFF-51F8-E941-83FA-4C8C47FBC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12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FFDFF-51F8-E941-83FA-4C8C47FBC7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FFDFF-51F8-E941-83FA-4C8C47FBC7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FFDFF-51F8-E941-83FA-4C8C47FBC7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0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FFDFF-51F8-E941-83FA-4C8C47FBC7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FFDFF-51F8-E941-83FA-4C8C47FBC7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4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82029"/>
            <a:ext cx="12239993" cy="6549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"/>
            <a:ext cx="12240260" cy="3007360"/>
          </a:xfrm>
          <a:custGeom>
            <a:avLst/>
            <a:gdLst/>
            <a:ahLst/>
            <a:cxnLst/>
            <a:rect l="l" t="t" r="r" b="b"/>
            <a:pathLst>
              <a:path w="12240260" h="3007360">
                <a:moveTo>
                  <a:pt x="12239993" y="0"/>
                </a:moveTo>
                <a:lnTo>
                  <a:pt x="0" y="0"/>
                </a:lnTo>
                <a:lnTo>
                  <a:pt x="0" y="3006775"/>
                </a:lnTo>
                <a:lnTo>
                  <a:pt x="12239993" y="2372233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2300" y="1123255"/>
            <a:ext cx="10998200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36420" y="3833368"/>
            <a:ext cx="8569960" cy="1711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Helvetica-BoldOblique"/>
                <a:cs typeface="Helvetica-BoldObliq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Helvetica-BoldOblique"/>
                <a:cs typeface="Helvetica-BoldObliq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651" y="298754"/>
            <a:ext cx="12234341" cy="654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304454" y="2585504"/>
            <a:ext cx="7425055" cy="4254500"/>
          </a:xfrm>
          <a:custGeom>
            <a:avLst/>
            <a:gdLst/>
            <a:ahLst/>
            <a:cxnLst/>
            <a:rect l="l" t="t" r="r" b="b"/>
            <a:pathLst>
              <a:path w="7425055" h="4254500">
                <a:moveTo>
                  <a:pt x="4557313" y="88900"/>
                </a:moveTo>
                <a:lnTo>
                  <a:pt x="2867736" y="88900"/>
                </a:lnTo>
                <a:lnTo>
                  <a:pt x="2512985" y="190500"/>
                </a:lnTo>
                <a:lnTo>
                  <a:pt x="2469689" y="215900"/>
                </a:lnTo>
                <a:lnTo>
                  <a:pt x="2341285" y="254000"/>
                </a:lnTo>
                <a:lnTo>
                  <a:pt x="2298991" y="279400"/>
                </a:lnTo>
                <a:lnTo>
                  <a:pt x="2215188" y="304800"/>
                </a:lnTo>
                <a:lnTo>
                  <a:pt x="2173686" y="330200"/>
                </a:lnTo>
                <a:lnTo>
                  <a:pt x="2132456" y="342900"/>
                </a:lnTo>
                <a:lnTo>
                  <a:pt x="2050823" y="393700"/>
                </a:lnTo>
                <a:lnTo>
                  <a:pt x="2010429" y="406400"/>
                </a:lnTo>
                <a:lnTo>
                  <a:pt x="1970320" y="431800"/>
                </a:lnTo>
                <a:lnTo>
                  <a:pt x="1930502" y="444500"/>
                </a:lnTo>
                <a:lnTo>
                  <a:pt x="1774203" y="546100"/>
                </a:lnTo>
                <a:lnTo>
                  <a:pt x="1735890" y="558800"/>
                </a:lnTo>
                <a:lnTo>
                  <a:pt x="1697890" y="584200"/>
                </a:lnTo>
                <a:lnTo>
                  <a:pt x="1585801" y="660400"/>
                </a:lnTo>
                <a:lnTo>
                  <a:pt x="1476657" y="736600"/>
                </a:lnTo>
                <a:lnTo>
                  <a:pt x="1440947" y="774700"/>
                </a:lnTo>
                <a:lnTo>
                  <a:pt x="1405580" y="800100"/>
                </a:lnTo>
                <a:lnTo>
                  <a:pt x="1335887" y="850900"/>
                </a:lnTo>
                <a:lnTo>
                  <a:pt x="1301569" y="889000"/>
                </a:lnTo>
                <a:lnTo>
                  <a:pt x="1234008" y="939800"/>
                </a:lnTo>
                <a:lnTo>
                  <a:pt x="1200772" y="977900"/>
                </a:lnTo>
                <a:lnTo>
                  <a:pt x="1135409" y="1028700"/>
                </a:lnTo>
                <a:lnTo>
                  <a:pt x="1103290" y="1066800"/>
                </a:lnTo>
                <a:lnTo>
                  <a:pt x="1071550" y="1092200"/>
                </a:lnTo>
                <a:lnTo>
                  <a:pt x="1040193" y="1130300"/>
                </a:lnTo>
                <a:lnTo>
                  <a:pt x="1009223" y="1155700"/>
                </a:lnTo>
                <a:lnTo>
                  <a:pt x="978644" y="1193800"/>
                </a:lnTo>
                <a:lnTo>
                  <a:pt x="948459" y="1231900"/>
                </a:lnTo>
                <a:lnTo>
                  <a:pt x="918672" y="1257300"/>
                </a:lnTo>
                <a:lnTo>
                  <a:pt x="889288" y="1295400"/>
                </a:lnTo>
                <a:lnTo>
                  <a:pt x="860309" y="1333500"/>
                </a:lnTo>
                <a:lnTo>
                  <a:pt x="831739" y="1358900"/>
                </a:lnTo>
                <a:lnTo>
                  <a:pt x="803582" y="1397000"/>
                </a:lnTo>
                <a:lnTo>
                  <a:pt x="775843" y="1435100"/>
                </a:lnTo>
                <a:lnTo>
                  <a:pt x="748523" y="1473200"/>
                </a:lnTo>
                <a:lnTo>
                  <a:pt x="721628" y="1498600"/>
                </a:lnTo>
                <a:lnTo>
                  <a:pt x="695161" y="1536700"/>
                </a:lnTo>
                <a:lnTo>
                  <a:pt x="669126" y="1574800"/>
                </a:lnTo>
                <a:lnTo>
                  <a:pt x="643527" y="1612900"/>
                </a:lnTo>
                <a:lnTo>
                  <a:pt x="618366" y="1651000"/>
                </a:lnTo>
                <a:lnTo>
                  <a:pt x="593648" y="1689100"/>
                </a:lnTo>
                <a:lnTo>
                  <a:pt x="569378" y="1727200"/>
                </a:lnTo>
                <a:lnTo>
                  <a:pt x="545557" y="1765300"/>
                </a:lnTo>
                <a:lnTo>
                  <a:pt x="522191" y="1803400"/>
                </a:lnTo>
                <a:lnTo>
                  <a:pt x="499282" y="1841500"/>
                </a:lnTo>
                <a:lnTo>
                  <a:pt x="476835" y="1879600"/>
                </a:lnTo>
                <a:lnTo>
                  <a:pt x="454854" y="1917700"/>
                </a:lnTo>
                <a:lnTo>
                  <a:pt x="433341" y="1955800"/>
                </a:lnTo>
                <a:lnTo>
                  <a:pt x="412302" y="1993900"/>
                </a:lnTo>
                <a:lnTo>
                  <a:pt x="391738" y="2044700"/>
                </a:lnTo>
                <a:lnTo>
                  <a:pt x="371656" y="2082800"/>
                </a:lnTo>
                <a:lnTo>
                  <a:pt x="352057" y="2120900"/>
                </a:lnTo>
                <a:lnTo>
                  <a:pt x="332945" y="2159000"/>
                </a:lnTo>
                <a:lnTo>
                  <a:pt x="314326" y="2197100"/>
                </a:lnTo>
                <a:lnTo>
                  <a:pt x="296201" y="2247900"/>
                </a:lnTo>
                <a:lnTo>
                  <a:pt x="278575" y="2286000"/>
                </a:lnTo>
                <a:lnTo>
                  <a:pt x="261452" y="2324100"/>
                </a:lnTo>
                <a:lnTo>
                  <a:pt x="244836" y="2374900"/>
                </a:lnTo>
                <a:lnTo>
                  <a:pt x="228729" y="2413000"/>
                </a:lnTo>
                <a:lnTo>
                  <a:pt x="213136" y="2451100"/>
                </a:lnTo>
                <a:lnTo>
                  <a:pt x="198061" y="2501900"/>
                </a:lnTo>
                <a:lnTo>
                  <a:pt x="183507" y="2540000"/>
                </a:lnTo>
                <a:lnTo>
                  <a:pt x="169479" y="2590800"/>
                </a:lnTo>
                <a:lnTo>
                  <a:pt x="155979" y="2628900"/>
                </a:lnTo>
                <a:lnTo>
                  <a:pt x="143011" y="2679700"/>
                </a:lnTo>
                <a:lnTo>
                  <a:pt x="130580" y="2717800"/>
                </a:lnTo>
                <a:lnTo>
                  <a:pt x="118688" y="2768600"/>
                </a:lnTo>
                <a:lnTo>
                  <a:pt x="107341" y="2806700"/>
                </a:lnTo>
                <a:lnTo>
                  <a:pt x="96541" y="2857500"/>
                </a:lnTo>
                <a:lnTo>
                  <a:pt x="86291" y="2895600"/>
                </a:lnTo>
                <a:lnTo>
                  <a:pt x="76597" y="2946400"/>
                </a:lnTo>
                <a:lnTo>
                  <a:pt x="67462" y="2984500"/>
                </a:lnTo>
                <a:lnTo>
                  <a:pt x="58888" y="3035300"/>
                </a:lnTo>
                <a:lnTo>
                  <a:pt x="50881" y="3086100"/>
                </a:lnTo>
                <a:lnTo>
                  <a:pt x="43444" y="3124200"/>
                </a:lnTo>
                <a:lnTo>
                  <a:pt x="36580" y="3175000"/>
                </a:lnTo>
                <a:lnTo>
                  <a:pt x="30294" y="3225800"/>
                </a:lnTo>
                <a:lnTo>
                  <a:pt x="24588" y="3263900"/>
                </a:lnTo>
                <a:lnTo>
                  <a:pt x="19467" y="3314700"/>
                </a:lnTo>
                <a:lnTo>
                  <a:pt x="14935" y="3365500"/>
                </a:lnTo>
                <a:lnTo>
                  <a:pt x="10995" y="3403600"/>
                </a:lnTo>
                <a:lnTo>
                  <a:pt x="7651" y="3454400"/>
                </a:lnTo>
                <a:lnTo>
                  <a:pt x="4906" y="3505200"/>
                </a:lnTo>
                <a:lnTo>
                  <a:pt x="2765" y="3556000"/>
                </a:lnTo>
                <a:lnTo>
                  <a:pt x="1231" y="3594100"/>
                </a:lnTo>
                <a:lnTo>
                  <a:pt x="308" y="3644900"/>
                </a:lnTo>
                <a:lnTo>
                  <a:pt x="0" y="3695700"/>
                </a:lnTo>
                <a:lnTo>
                  <a:pt x="308" y="3746500"/>
                </a:lnTo>
                <a:lnTo>
                  <a:pt x="1231" y="3784600"/>
                </a:lnTo>
                <a:lnTo>
                  <a:pt x="2765" y="3835400"/>
                </a:lnTo>
                <a:lnTo>
                  <a:pt x="4906" y="3886200"/>
                </a:lnTo>
                <a:lnTo>
                  <a:pt x="7651" y="3937000"/>
                </a:lnTo>
                <a:lnTo>
                  <a:pt x="10995" y="3975100"/>
                </a:lnTo>
                <a:lnTo>
                  <a:pt x="14935" y="4025900"/>
                </a:lnTo>
                <a:lnTo>
                  <a:pt x="19467" y="4076700"/>
                </a:lnTo>
                <a:lnTo>
                  <a:pt x="24588" y="4127500"/>
                </a:lnTo>
                <a:lnTo>
                  <a:pt x="30294" y="4165600"/>
                </a:lnTo>
                <a:lnTo>
                  <a:pt x="36580" y="4216400"/>
                </a:lnTo>
                <a:lnTo>
                  <a:pt x="43360" y="4254500"/>
                </a:lnTo>
                <a:lnTo>
                  <a:pt x="7381682" y="4254500"/>
                </a:lnTo>
                <a:lnTo>
                  <a:pt x="7388461" y="4216400"/>
                </a:lnTo>
                <a:lnTo>
                  <a:pt x="7394748" y="4165600"/>
                </a:lnTo>
                <a:lnTo>
                  <a:pt x="7400453" y="4127500"/>
                </a:lnTo>
                <a:lnTo>
                  <a:pt x="7405574" y="4076700"/>
                </a:lnTo>
                <a:lnTo>
                  <a:pt x="7410106" y="4025900"/>
                </a:lnTo>
                <a:lnTo>
                  <a:pt x="7414046" y="3975100"/>
                </a:lnTo>
                <a:lnTo>
                  <a:pt x="7417391" y="3937000"/>
                </a:lnTo>
                <a:lnTo>
                  <a:pt x="7420135" y="3886200"/>
                </a:lnTo>
                <a:lnTo>
                  <a:pt x="7422276" y="3835400"/>
                </a:lnTo>
                <a:lnTo>
                  <a:pt x="7423810" y="3784600"/>
                </a:lnTo>
                <a:lnTo>
                  <a:pt x="7424733" y="3746500"/>
                </a:lnTo>
                <a:lnTo>
                  <a:pt x="7425040" y="3695700"/>
                </a:lnTo>
                <a:lnTo>
                  <a:pt x="7424733" y="3644900"/>
                </a:lnTo>
                <a:lnTo>
                  <a:pt x="7423810" y="3594100"/>
                </a:lnTo>
                <a:lnTo>
                  <a:pt x="7422276" y="3556000"/>
                </a:lnTo>
                <a:lnTo>
                  <a:pt x="7420135" y="3505200"/>
                </a:lnTo>
                <a:lnTo>
                  <a:pt x="7417391" y="3454400"/>
                </a:lnTo>
                <a:lnTo>
                  <a:pt x="7414046" y="3403600"/>
                </a:lnTo>
                <a:lnTo>
                  <a:pt x="7410106" y="3365500"/>
                </a:lnTo>
                <a:lnTo>
                  <a:pt x="7405574" y="3314700"/>
                </a:lnTo>
                <a:lnTo>
                  <a:pt x="7400453" y="3263900"/>
                </a:lnTo>
                <a:lnTo>
                  <a:pt x="7394748" y="3225800"/>
                </a:lnTo>
                <a:lnTo>
                  <a:pt x="7388461" y="3175000"/>
                </a:lnTo>
                <a:lnTo>
                  <a:pt x="7381597" y="3124200"/>
                </a:lnTo>
                <a:lnTo>
                  <a:pt x="7374160" y="3086100"/>
                </a:lnTo>
                <a:lnTo>
                  <a:pt x="7366153" y="3035300"/>
                </a:lnTo>
                <a:lnTo>
                  <a:pt x="7357580" y="2984500"/>
                </a:lnTo>
                <a:lnTo>
                  <a:pt x="7348444" y="2946400"/>
                </a:lnTo>
                <a:lnTo>
                  <a:pt x="7338750" y="2895600"/>
                </a:lnTo>
                <a:lnTo>
                  <a:pt x="7328501" y="2857500"/>
                </a:lnTo>
                <a:lnTo>
                  <a:pt x="7317701" y="2806700"/>
                </a:lnTo>
                <a:lnTo>
                  <a:pt x="7306353" y="2768600"/>
                </a:lnTo>
                <a:lnTo>
                  <a:pt x="7294462" y="2717800"/>
                </a:lnTo>
                <a:lnTo>
                  <a:pt x="7282030" y="2679700"/>
                </a:lnTo>
                <a:lnTo>
                  <a:pt x="7269063" y="2628900"/>
                </a:lnTo>
                <a:lnTo>
                  <a:pt x="7255563" y="2590800"/>
                </a:lnTo>
                <a:lnTo>
                  <a:pt x="7241534" y="2540000"/>
                </a:lnTo>
                <a:lnTo>
                  <a:pt x="7226980" y="2501900"/>
                </a:lnTo>
                <a:lnTo>
                  <a:pt x="7211905" y="2451100"/>
                </a:lnTo>
                <a:lnTo>
                  <a:pt x="7196312" y="2413000"/>
                </a:lnTo>
                <a:lnTo>
                  <a:pt x="7180206" y="2374900"/>
                </a:lnTo>
                <a:lnTo>
                  <a:pt x="7163589" y="2324100"/>
                </a:lnTo>
                <a:lnTo>
                  <a:pt x="7146466" y="2286000"/>
                </a:lnTo>
                <a:lnTo>
                  <a:pt x="7128840" y="2247900"/>
                </a:lnTo>
                <a:lnTo>
                  <a:pt x="7110716" y="2197100"/>
                </a:lnTo>
                <a:lnTo>
                  <a:pt x="7092096" y="2159000"/>
                </a:lnTo>
                <a:lnTo>
                  <a:pt x="7072985" y="2120900"/>
                </a:lnTo>
                <a:lnTo>
                  <a:pt x="7053386" y="2082800"/>
                </a:lnTo>
                <a:lnTo>
                  <a:pt x="7033303" y="2044700"/>
                </a:lnTo>
                <a:lnTo>
                  <a:pt x="7012740" y="1993900"/>
                </a:lnTo>
                <a:lnTo>
                  <a:pt x="6991700" y="1955800"/>
                </a:lnTo>
                <a:lnTo>
                  <a:pt x="6970188" y="1917700"/>
                </a:lnTo>
                <a:lnTo>
                  <a:pt x="6948206" y="1879600"/>
                </a:lnTo>
                <a:lnTo>
                  <a:pt x="6925759" y="1841500"/>
                </a:lnTo>
                <a:lnTo>
                  <a:pt x="6902851" y="1803400"/>
                </a:lnTo>
                <a:lnTo>
                  <a:pt x="6879485" y="1765300"/>
                </a:lnTo>
                <a:lnTo>
                  <a:pt x="6855664" y="1727200"/>
                </a:lnTo>
                <a:lnTo>
                  <a:pt x="6831393" y="1689100"/>
                </a:lnTo>
                <a:lnTo>
                  <a:pt x="6806676" y="1651000"/>
                </a:lnTo>
                <a:lnTo>
                  <a:pt x="6781515" y="1612900"/>
                </a:lnTo>
                <a:lnTo>
                  <a:pt x="6755916" y="1574800"/>
                </a:lnTo>
                <a:lnTo>
                  <a:pt x="6729881" y="1536700"/>
                </a:lnTo>
                <a:lnTo>
                  <a:pt x="6703414" y="1498600"/>
                </a:lnTo>
                <a:lnTo>
                  <a:pt x="6676519" y="1473200"/>
                </a:lnTo>
                <a:lnTo>
                  <a:pt x="6649200" y="1435100"/>
                </a:lnTo>
                <a:lnTo>
                  <a:pt x="6621460" y="1397000"/>
                </a:lnTo>
                <a:lnTo>
                  <a:pt x="6593303" y="1358900"/>
                </a:lnTo>
                <a:lnTo>
                  <a:pt x="6564734" y="1333500"/>
                </a:lnTo>
                <a:lnTo>
                  <a:pt x="6535755" y="1295400"/>
                </a:lnTo>
                <a:lnTo>
                  <a:pt x="6506370" y="1257300"/>
                </a:lnTo>
                <a:lnTo>
                  <a:pt x="6476584" y="1231900"/>
                </a:lnTo>
                <a:lnTo>
                  <a:pt x="6446399" y="1193800"/>
                </a:lnTo>
                <a:lnTo>
                  <a:pt x="6415820" y="1155700"/>
                </a:lnTo>
                <a:lnTo>
                  <a:pt x="6384850" y="1130300"/>
                </a:lnTo>
                <a:lnTo>
                  <a:pt x="6353493" y="1092200"/>
                </a:lnTo>
                <a:lnTo>
                  <a:pt x="6321753" y="1066800"/>
                </a:lnTo>
                <a:lnTo>
                  <a:pt x="6289634" y="1028700"/>
                </a:lnTo>
                <a:lnTo>
                  <a:pt x="6224271" y="977900"/>
                </a:lnTo>
                <a:lnTo>
                  <a:pt x="6191036" y="939800"/>
                </a:lnTo>
                <a:lnTo>
                  <a:pt x="6123474" y="889000"/>
                </a:lnTo>
                <a:lnTo>
                  <a:pt x="6089156" y="850900"/>
                </a:lnTo>
                <a:lnTo>
                  <a:pt x="6019464" y="800100"/>
                </a:lnTo>
                <a:lnTo>
                  <a:pt x="5984096" y="774700"/>
                </a:lnTo>
                <a:lnTo>
                  <a:pt x="5948387" y="736600"/>
                </a:lnTo>
                <a:lnTo>
                  <a:pt x="5839243" y="660400"/>
                </a:lnTo>
                <a:lnTo>
                  <a:pt x="5727154" y="584200"/>
                </a:lnTo>
                <a:lnTo>
                  <a:pt x="5689154" y="558800"/>
                </a:lnTo>
                <a:lnTo>
                  <a:pt x="5650842" y="546100"/>
                </a:lnTo>
                <a:lnTo>
                  <a:pt x="5494543" y="444500"/>
                </a:lnTo>
                <a:lnTo>
                  <a:pt x="5454725" y="431800"/>
                </a:lnTo>
                <a:lnTo>
                  <a:pt x="5414617" y="406400"/>
                </a:lnTo>
                <a:lnTo>
                  <a:pt x="5374223" y="393700"/>
                </a:lnTo>
                <a:lnTo>
                  <a:pt x="5292590" y="342900"/>
                </a:lnTo>
                <a:lnTo>
                  <a:pt x="5251360" y="330200"/>
                </a:lnTo>
                <a:lnTo>
                  <a:pt x="5209858" y="304800"/>
                </a:lnTo>
                <a:lnTo>
                  <a:pt x="5126055" y="279400"/>
                </a:lnTo>
                <a:lnTo>
                  <a:pt x="5083762" y="254000"/>
                </a:lnTo>
                <a:lnTo>
                  <a:pt x="4955359" y="215900"/>
                </a:lnTo>
                <a:lnTo>
                  <a:pt x="4912062" y="190500"/>
                </a:lnTo>
                <a:lnTo>
                  <a:pt x="4557313" y="88900"/>
                </a:lnTo>
                <a:close/>
              </a:path>
              <a:path w="7425055" h="4254500">
                <a:moveTo>
                  <a:pt x="4374741" y="50800"/>
                </a:moveTo>
                <a:lnTo>
                  <a:pt x="3050309" y="50800"/>
                </a:lnTo>
                <a:lnTo>
                  <a:pt x="2913072" y="88900"/>
                </a:lnTo>
                <a:lnTo>
                  <a:pt x="4511978" y="88900"/>
                </a:lnTo>
                <a:lnTo>
                  <a:pt x="4374741" y="50800"/>
                </a:lnTo>
                <a:close/>
              </a:path>
              <a:path w="7425055" h="4254500">
                <a:moveTo>
                  <a:pt x="4282260" y="38100"/>
                </a:moveTo>
                <a:lnTo>
                  <a:pt x="3142791" y="38100"/>
                </a:lnTo>
                <a:lnTo>
                  <a:pt x="3096454" y="50800"/>
                </a:lnTo>
                <a:lnTo>
                  <a:pt x="4328597" y="50800"/>
                </a:lnTo>
                <a:lnTo>
                  <a:pt x="4282260" y="38100"/>
                </a:lnTo>
                <a:close/>
              </a:path>
              <a:path w="7425055" h="4254500">
                <a:moveTo>
                  <a:pt x="4189022" y="25400"/>
                </a:moveTo>
                <a:lnTo>
                  <a:pt x="3236029" y="25400"/>
                </a:lnTo>
                <a:lnTo>
                  <a:pt x="3189317" y="38100"/>
                </a:lnTo>
                <a:lnTo>
                  <a:pt x="4235734" y="38100"/>
                </a:lnTo>
                <a:lnTo>
                  <a:pt x="4189022" y="25400"/>
                </a:lnTo>
                <a:close/>
              </a:path>
              <a:path w="7425055" h="4254500">
                <a:moveTo>
                  <a:pt x="4095058" y="12700"/>
                </a:moveTo>
                <a:lnTo>
                  <a:pt x="3329994" y="12700"/>
                </a:lnTo>
                <a:lnTo>
                  <a:pt x="3282923" y="25400"/>
                </a:lnTo>
                <a:lnTo>
                  <a:pt x="4142129" y="25400"/>
                </a:lnTo>
                <a:lnTo>
                  <a:pt x="4095058" y="12700"/>
                </a:lnTo>
                <a:close/>
              </a:path>
              <a:path w="7425055" h="4254500">
                <a:moveTo>
                  <a:pt x="3952813" y="0"/>
                </a:moveTo>
                <a:lnTo>
                  <a:pt x="3472239" y="0"/>
                </a:lnTo>
                <a:lnTo>
                  <a:pt x="3424656" y="12700"/>
                </a:lnTo>
                <a:lnTo>
                  <a:pt x="4000396" y="12700"/>
                </a:lnTo>
                <a:lnTo>
                  <a:pt x="3952813" y="0"/>
                </a:lnTo>
                <a:close/>
              </a:path>
            </a:pathLst>
          </a:custGeom>
          <a:solidFill>
            <a:srgbClr val="8BDCF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832276" y="6273311"/>
            <a:ext cx="1790700" cy="567055"/>
          </a:xfrm>
          <a:custGeom>
            <a:avLst/>
            <a:gdLst/>
            <a:ahLst/>
            <a:cxnLst/>
            <a:rect l="l" t="t" r="r" b="b"/>
            <a:pathLst>
              <a:path w="1790700" h="567054">
                <a:moveTo>
                  <a:pt x="1790103" y="0"/>
                </a:moveTo>
                <a:lnTo>
                  <a:pt x="86792" y="0"/>
                </a:lnTo>
                <a:lnTo>
                  <a:pt x="86075" y="52301"/>
                </a:lnTo>
                <a:lnTo>
                  <a:pt x="84006" y="103375"/>
                </a:lnTo>
                <a:lnTo>
                  <a:pt x="80550" y="154528"/>
                </a:lnTo>
                <a:lnTo>
                  <a:pt x="75742" y="205302"/>
                </a:lnTo>
                <a:lnTo>
                  <a:pt x="69602" y="255677"/>
                </a:lnTo>
                <a:lnTo>
                  <a:pt x="62145" y="305636"/>
                </a:lnTo>
                <a:lnTo>
                  <a:pt x="53392" y="355163"/>
                </a:lnTo>
                <a:lnTo>
                  <a:pt x="43358" y="404238"/>
                </a:lnTo>
                <a:lnTo>
                  <a:pt x="32063" y="452844"/>
                </a:lnTo>
                <a:lnTo>
                  <a:pt x="19523" y="500964"/>
                </a:lnTo>
                <a:lnTo>
                  <a:pt x="5758" y="548580"/>
                </a:lnTo>
                <a:lnTo>
                  <a:pt x="0" y="566693"/>
                </a:lnTo>
                <a:lnTo>
                  <a:pt x="1745411" y="566693"/>
                </a:lnTo>
                <a:lnTo>
                  <a:pt x="1753372" y="514314"/>
                </a:lnTo>
                <a:lnTo>
                  <a:pt x="1760282" y="463814"/>
                </a:lnTo>
                <a:lnTo>
                  <a:pt x="1766487" y="413092"/>
                </a:lnTo>
                <a:lnTo>
                  <a:pt x="1771980" y="362156"/>
                </a:lnTo>
                <a:lnTo>
                  <a:pt x="1776758" y="311010"/>
                </a:lnTo>
                <a:lnTo>
                  <a:pt x="1780815" y="259658"/>
                </a:lnTo>
                <a:lnTo>
                  <a:pt x="1784145" y="208106"/>
                </a:lnTo>
                <a:lnTo>
                  <a:pt x="1786744" y="156360"/>
                </a:lnTo>
                <a:lnTo>
                  <a:pt x="1788607" y="104423"/>
                </a:lnTo>
                <a:lnTo>
                  <a:pt x="1789732" y="51860"/>
                </a:lnTo>
                <a:lnTo>
                  <a:pt x="1790103" y="0"/>
                </a:lnTo>
                <a:close/>
              </a:path>
            </a:pathLst>
          </a:custGeom>
          <a:solidFill>
            <a:srgbClr val="7CDAF9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411580" y="6273320"/>
            <a:ext cx="1790700" cy="567055"/>
          </a:xfrm>
          <a:custGeom>
            <a:avLst/>
            <a:gdLst/>
            <a:ahLst/>
            <a:cxnLst/>
            <a:rect l="l" t="t" r="r" b="b"/>
            <a:pathLst>
              <a:path w="1790700" h="567054">
                <a:moveTo>
                  <a:pt x="1703324" y="0"/>
                </a:moveTo>
                <a:lnTo>
                  <a:pt x="0" y="0"/>
                </a:lnTo>
                <a:lnTo>
                  <a:pt x="374" y="52238"/>
                </a:lnTo>
                <a:lnTo>
                  <a:pt x="1492" y="104298"/>
                </a:lnTo>
                <a:lnTo>
                  <a:pt x="3350" y="156173"/>
                </a:lnTo>
                <a:lnTo>
                  <a:pt x="5943" y="207858"/>
                </a:lnTo>
                <a:lnTo>
                  <a:pt x="9266" y="259349"/>
                </a:lnTo>
                <a:lnTo>
                  <a:pt x="13312" y="310641"/>
                </a:lnTo>
                <a:lnTo>
                  <a:pt x="18078" y="361728"/>
                </a:lnTo>
                <a:lnTo>
                  <a:pt x="23559" y="412605"/>
                </a:lnTo>
                <a:lnTo>
                  <a:pt x="29748" y="463268"/>
                </a:lnTo>
                <a:lnTo>
                  <a:pt x="36642" y="513711"/>
                </a:lnTo>
                <a:lnTo>
                  <a:pt x="44235" y="563930"/>
                </a:lnTo>
                <a:lnTo>
                  <a:pt x="44691" y="566684"/>
                </a:lnTo>
                <a:lnTo>
                  <a:pt x="1790102" y="566684"/>
                </a:lnTo>
                <a:lnTo>
                  <a:pt x="1784158" y="547963"/>
                </a:lnTo>
                <a:lnTo>
                  <a:pt x="1770426" y="500398"/>
                </a:lnTo>
                <a:lnTo>
                  <a:pt x="1757917" y="452330"/>
                </a:lnTo>
                <a:lnTo>
                  <a:pt x="1746649" y="403777"/>
                </a:lnTo>
                <a:lnTo>
                  <a:pt x="1736640" y="354756"/>
                </a:lnTo>
                <a:lnTo>
                  <a:pt x="1727908" y="305285"/>
                </a:lnTo>
                <a:lnTo>
                  <a:pt x="1720470" y="255382"/>
                </a:lnTo>
                <a:lnTo>
                  <a:pt x="1714345" y="205065"/>
                </a:lnTo>
                <a:lnTo>
                  <a:pt x="1709550" y="154350"/>
                </a:lnTo>
                <a:lnTo>
                  <a:pt x="1706103" y="103255"/>
                </a:lnTo>
                <a:lnTo>
                  <a:pt x="1704021" y="51800"/>
                </a:lnTo>
                <a:lnTo>
                  <a:pt x="1703324" y="0"/>
                </a:lnTo>
                <a:close/>
              </a:path>
            </a:pathLst>
          </a:custGeom>
          <a:solidFill>
            <a:srgbClr val="7CDAF9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146103" y="6816825"/>
            <a:ext cx="55577" cy="23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726020" y="6281851"/>
            <a:ext cx="4582160" cy="558165"/>
          </a:xfrm>
          <a:custGeom>
            <a:avLst/>
            <a:gdLst/>
            <a:ahLst/>
            <a:cxnLst/>
            <a:rect l="l" t="t" r="r" b="b"/>
            <a:pathLst>
              <a:path w="4582159" h="558165">
                <a:moveTo>
                  <a:pt x="388868" y="0"/>
                </a:moveTo>
                <a:lnTo>
                  <a:pt x="0" y="0"/>
                </a:lnTo>
                <a:lnTo>
                  <a:pt x="415" y="39805"/>
                </a:lnTo>
                <a:lnTo>
                  <a:pt x="1920" y="87898"/>
                </a:lnTo>
                <a:lnTo>
                  <a:pt x="4418" y="135735"/>
                </a:lnTo>
                <a:lnTo>
                  <a:pt x="7897" y="183307"/>
                </a:lnTo>
                <a:lnTo>
                  <a:pt x="12348" y="230605"/>
                </a:lnTo>
                <a:lnTo>
                  <a:pt x="17761" y="277618"/>
                </a:lnTo>
                <a:lnTo>
                  <a:pt x="24126" y="324336"/>
                </a:lnTo>
                <a:lnTo>
                  <a:pt x="31433" y="370750"/>
                </a:lnTo>
                <a:lnTo>
                  <a:pt x="39672" y="416849"/>
                </a:lnTo>
                <a:lnTo>
                  <a:pt x="48833" y="462624"/>
                </a:lnTo>
                <a:lnTo>
                  <a:pt x="58906" y="508065"/>
                </a:lnTo>
                <a:lnTo>
                  <a:pt x="69881" y="553161"/>
                </a:lnTo>
                <a:lnTo>
                  <a:pt x="71205" y="558152"/>
                </a:lnTo>
                <a:lnTo>
                  <a:pt x="471671" y="558152"/>
                </a:lnTo>
                <a:lnTo>
                  <a:pt x="458872" y="507999"/>
                </a:lnTo>
                <a:lnTo>
                  <a:pt x="446960" y="469899"/>
                </a:lnTo>
                <a:lnTo>
                  <a:pt x="436115" y="419099"/>
                </a:lnTo>
                <a:lnTo>
                  <a:pt x="426351" y="368299"/>
                </a:lnTo>
                <a:lnTo>
                  <a:pt x="417683" y="330199"/>
                </a:lnTo>
                <a:lnTo>
                  <a:pt x="410124" y="279399"/>
                </a:lnTo>
                <a:lnTo>
                  <a:pt x="403688" y="241299"/>
                </a:lnTo>
                <a:lnTo>
                  <a:pt x="398391" y="190499"/>
                </a:lnTo>
                <a:lnTo>
                  <a:pt x="394246" y="139699"/>
                </a:lnTo>
                <a:lnTo>
                  <a:pt x="391221" y="87898"/>
                </a:lnTo>
                <a:lnTo>
                  <a:pt x="389471" y="50799"/>
                </a:lnTo>
                <a:lnTo>
                  <a:pt x="388868" y="0"/>
                </a:lnTo>
                <a:close/>
              </a:path>
              <a:path w="4582159" h="558165">
                <a:moveTo>
                  <a:pt x="4581905" y="0"/>
                </a:moveTo>
                <a:lnTo>
                  <a:pt x="4193039" y="0"/>
                </a:lnTo>
                <a:lnTo>
                  <a:pt x="4192437" y="50799"/>
                </a:lnTo>
                <a:lnTo>
                  <a:pt x="4190639" y="88899"/>
                </a:lnTo>
                <a:lnTo>
                  <a:pt x="4187661" y="139699"/>
                </a:lnTo>
                <a:lnTo>
                  <a:pt x="4183516" y="190499"/>
                </a:lnTo>
                <a:lnTo>
                  <a:pt x="4178219" y="241299"/>
                </a:lnTo>
                <a:lnTo>
                  <a:pt x="4171784" y="279399"/>
                </a:lnTo>
                <a:lnTo>
                  <a:pt x="4164225" y="330199"/>
                </a:lnTo>
                <a:lnTo>
                  <a:pt x="4155557" y="368299"/>
                </a:lnTo>
                <a:lnTo>
                  <a:pt x="4145793" y="419099"/>
                </a:lnTo>
                <a:lnTo>
                  <a:pt x="4134948" y="469899"/>
                </a:lnTo>
                <a:lnTo>
                  <a:pt x="4123020" y="508065"/>
                </a:lnTo>
                <a:lnTo>
                  <a:pt x="4110238" y="558152"/>
                </a:lnTo>
                <a:lnTo>
                  <a:pt x="4510700" y="558152"/>
                </a:lnTo>
                <a:lnTo>
                  <a:pt x="4523014" y="507999"/>
                </a:lnTo>
                <a:lnTo>
                  <a:pt x="4533073" y="462624"/>
                </a:lnTo>
                <a:lnTo>
                  <a:pt x="4542234" y="416849"/>
                </a:lnTo>
                <a:lnTo>
                  <a:pt x="4550472" y="370750"/>
                </a:lnTo>
                <a:lnTo>
                  <a:pt x="4557779" y="324336"/>
                </a:lnTo>
                <a:lnTo>
                  <a:pt x="4564144" y="277618"/>
                </a:lnTo>
                <a:lnTo>
                  <a:pt x="4569557" y="230605"/>
                </a:lnTo>
                <a:lnTo>
                  <a:pt x="4574008" y="183307"/>
                </a:lnTo>
                <a:lnTo>
                  <a:pt x="4577487" y="135735"/>
                </a:lnTo>
                <a:lnTo>
                  <a:pt x="4579984" y="87898"/>
                </a:lnTo>
                <a:lnTo>
                  <a:pt x="4581490" y="39805"/>
                </a:lnTo>
                <a:lnTo>
                  <a:pt x="4581905" y="0"/>
                </a:lnTo>
                <a:close/>
              </a:path>
            </a:pathLst>
          </a:custGeom>
          <a:solidFill>
            <a:srgbClr val="93C8E2">
              <a:alpha val="8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730703" y="4713884"/>
            <a:ext cx="1892300" cy="1559560"/>
          </a:xfrm>
          <a:custGeom>
            <a:avLst/>
            <a:gdLst/>
            <a:ahLst/>
            <a:cxnLst/>
            <a:rect l="l" t="t" r="r" b="b"/>
            <a:pathLst>
              <a:path w="1892300" h="1559560">
                <a:moveTo>
                  <a:pt x="1534629" y="0"/>
                </a:moveTo>
                <a:lnTo>
                  <a:pt x="0" y="736714"/>
                </a:lnTo>
                <a:lnTo>
                  <a:pt x="20744" y="780932"/>
                </a:lnTo>
                <a:lnTo>
                  <a:pt x="40370" y="825761"/>
                </a:lnTo>
                <a:lnTo>
                  <a:pt x="58860" y="871182"/>
                </a:lnTo>
                <a:lnTo>
                  <a:pt x="76196" y="917179"/>
                </a:lnTo>
                <a:lnTo>
                  <a:pt x="92359" y="963733"/>
                </a:lnTo>
                <a:lnTo>
                  <a:pt x="107332" y="1010827"/>
                </a:lnTo>
                <a:lnTo>
                  <a:pt x="121097" y="1058443"/>
                </a:lnTo>
                <a:lnTo>
                  <a:pt x="133636" y="1106564"/>
                </a:lnTo>
                <a:lnTo>
                  <a:pt x="144932" y="1155171"/>
                </a:lnTo>
                <a:lnTo>
                  <a:pt x="154965" y="1204247"/>
                </a:lnTo>
                <a:lnTo>
                  <a:pt x="163719" y="1253774"/>
                </a:lnTo>
                <a:lnTo>
                  <a:pt x="171176" y="1303734"/>
                </a:lnTo>
                <a:lnTo>
                  <a:pt x="177316" y="1354111"/>
                </a:lnTo>
                <a:lnTo>
                  <a:pt x="182124" y="1404885"/>
                </a:lnTo>
                <a:lnTo>
                  <a:pt x="185580" y="1456040"/>
                </a:lnTo>
                <a:lnTo>
                  <a:pt x="187666" y="1507557"/>
                </a:lnTo>
                <a:lnTo>
                  <a:pt x="188366" y="1559420"/>
                </a:lnTo>
                <a:lnTo>
                  <a:pt x="1891677" y="1559420"/>
                </a:lnTo>
                <a:lnTo>
                  <a:pt x="1891302" y="1507117"/>
                </a:lnTo>
                <a:lnTo>
                  <a:pt x="1890181" y="1454994"/>
                </a:lnTo>
                <a:lnTo>
                  <a:pt x="1888318" y="1403057"/>
                </a:lnTo>
                <a:lnTo>
                  <a:pt x="1885719" y="1351309"/>
                </a:lnTo>
                <a:lnTo>
                  <a:pt x="1882388" y="1299756"/>
                </a:lnTo>
                <a:lnTo>
                  <a:pt x="1878332" y="1248404"/>
                </a:lnTo>
                <a:lnTo>
                  <a:pt x="1873554" y="1197257"/>
                </a:lnTo>
                <a:lnTo>
                  <a:pt x="1868060" y="1146320"/>
                </a:lnTo>
                <a:lnTo>
                  <a:pt x="1861856" y="1095598"/>
                </a:lnTo>
                <a:lnTo>
                  <a:pt x="1854945" y="1045096"/>
                </a:lnTo>
                <a:lnTo>
                  <a:pt x="1847334" y="994820"/>
                </a:lnTo>
                <a:lnTo>
                  <a:pt x="1839027" y="944774"/>
                </a:lnTo>
                <a:lnTo>
                  <a:pt x="1830030" y="894964"/>
                </a:lnTo>
                <a:lnTo>
                  <a:pt x="1820347" y="845394"/>
                </a:lnTo>
                <a:lnTo>
                  <a:pt x="1809984" y="796070"/>
                </a:lnTo>
                <a:lnTo>
                  <a:pt x="1798945" y="746996"/>
                </a:lnTo>
                <a:lnTo>
                  <a:pt x="1787236" y="698178"/>
                </a:lnTo>
                <a:lnTo>
                  <a:pt x="1774862" y="649620"/>
                </a:lnTo>
                <a:lnTo>
                  <a:pt x="1761828" y="601328"/>
                </a:lnTo>
                <a:lnTo>
                  <a:pt x="1748139" y="553307"/>
                </a:lnTo>
                <a:lnTo>
                  <a:pt x="1733800" y="505561"/>
                </a:lnTo>
                <a:lnTo>
                  <a:pt x="1718816" y="458096"/>
                </a:lnTo>
                <a:lnTo>
                  <a:pt x="1703192" y="410917"/>
                </a:lnTo>
                <a:lnTo>
                  <a:pt x="1686934" y="364029"/>
                </a:lnTo>
                <a:lnTo>
                  <a:pt x="1670046" y="317437"/>
                </a:lnTo>
                <a:lnTo>
                  <a:pt x="1652533" y="271146"/>
                </a:lnTo>
                <a:lnTo>
                  <a:pt x="1634402" y="225160"/>
                </a:lnTo>
                <a:lnTo>
                  <a:pt x="1615656" y="179486"/>
                </a:lnTo>
                <a:lnTo>
                  <a:pt x="1596300" y="134128"/>
                </a:lnTo>
                <a:lnTo>
                  <a:pt x="1576341" y="89091"/>
                </a:lnTo>
                <a:lnTo>
                  <a:pt x="1555782" y="44379"/>
                </a:lnTo>
                <a:lnTo>
                  <a:pt x="1534629" y="0"/>
                </a:lnTo>
                <a:close/>
              </a:path>
            </a:pathLst>
          </a:custGeom>
          <a:solidFill>
            <a:srgbClr val="7CD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202320" y="3465817"/>
            <a:ext cx="2063114" cy="1985010"/>
          </a:xfrm>
          <a:custGeom>
            <a:avLst/>
            <a:gdLst/>
            <a:ahLst/>
            <a:cxnLst/>
            <a:rect l="l" t="t" r="r" b="b"/>
            <a:pathLst>
              <a:path w="2063115" h="1985010">
                <a:moveTo>
                  <a:pt x="1061478" y="0"/>
                </a:moveTo>
                <a:lnTo>
                  <a:pt x="0" y="1326349"/>
                </a:lnTo>
                <a:lnTo>
                  <a:pt x="38759" y="1357978"/>
                </a:lnTo>
                <a:lnTo>
                  <a:pt x="76657" y="1390592"/>
                </a:lnTo>
                <a:lnTo>
                  <a:pt x="113676" y="1424172"/>
                </a:lnTo>
                <a:lnTo>
                  <a:pt x="149795" y="1458698"/>
                </a:lnTo>
                <a:lnTo>
                  <a:pt x="184994" y="1494151"/>
                </a:lnTo>
                <a:lnTo>
                  <a:pt x="219252" y="1530511"/>
                </a:lnTo>
                <a:lnTo>
                  <a:pt x="252552" y="1567758"/>
                </a:lnTo>
                <a:lnTo>
                  <a:pt x="284871" y="1605874"/>
                </a:lnTo>
                <a:lnTo>
                  <a:pt x="316192" y="1644839"/>
                </a:lnTo>
                <a:lnTo>
                  <a:pt x="346492" y="1684633"/>
                </a:lnTo>
                <a:lnTo>
                  <a:pt x="375754" y="1725238"/>
                </a:lnTo>
                <a:lnTo>
                  <a:pt x="403956" y="1766632"/>
                </a:lnTo>
                <a:lnTo>
                  <a:pt x="431079" y="1808798"/>
                </a:lnTo>
                <a:lnTo>
                  <a:pt x="457103" y="1851715"/>
                </a:lnTo>
                <a:lnTo>
                  <a:pt x="482009" y="1895364"/>
                </a:lnTo>
                <a:lnTo>
                  <a:pt x="505775" y="1939726"/>
                </a:lnTo>
                <a:lnTo>
                  <a:pt x="528383" y="1984781"/>
                </a:lnTo>
                <a:lnTo>
                  <a:pt x="2063013" y="1248067"/>
                </a:lnTo>
                <a:lnTo>
                  <a:pt x="2040523" y="1202535"/>
                </a:lnTo>
                <a:lnTo>
                  <a:pt x="2017409" y="1157369"/>
                </a:lnTo>
                <a:lnTo>
                  <a:pt x="1993675" y="1112575"/>
                </a:lnTo>
                <a:lnTo>
                  <a:pt x="1969328" y="1068158"/>
                </a:lnTo>
                <a:lnTo>
                  <a:pt x="1944373" y="1024123"/>
                </a:lnTo>
                <a:lnTo>
                  <a:pt x="1918816" y="980477"/>
                </a:lnTo>
                <a:lnTo>
                  <a:pt x="1892663" y="937224"/>
                </a:lnTo>
                <a:lnTo>
                  <a:pt x="1865918" y="894370"/>
                </a:lnTo>
                <a:lnTo>
                  <a:pt x="1838588" y="851921"/>
                </a:lnTo>
                <a:lnTo>
                  <a:pt x="1810679" y="809882"/>
                </a:lnTo>
                <a:lnTo>
                  <a:pt x="1782196" y="768259"/>
                </a:lnTo>
                <a:lnTo>
                  <a:pt x="1753144" y="727058"/>
                </a:lnTo>
                <a:lnTo>
                  <a:pt x="1723530" y="686282"/>
                </a:lnTo>
                <a:lnTo>
                  <a:pt x="1693359" y="645940"/>
                </a:lnTo>
                <a:lnTo>
                  <a:pt x="1662637" y="606035"/>
                </a:lnTo>
                <a:lnTo>
                  <a:pt x="1631368" y="566573"/>
                </a:lnTo>
                <a:lnTo>
                  <a:pt x="1599560" y="527561"/>
                </a:lnTo>
                <a:lnTo>
                  <a:pt x="1567218" y="489003"/>
                </a:lnTo>
                <a:lnTo>
                  <a:pt x="1534347" y="450905"/>
                </a:lnTo>
                <a:lnTo>
                  <a:pt x="1500952" y="413272"/>
                </a:lnTo>
                <a:lnTo>
                  <a:pt x="1467041" y="376110"/>
                </a:lnTo>
                <a:lnTo>
                  <a:pt x="1432617" y="339425"/>
                </a:lnTo>
                <a:lnTo>
                  <a:pt x="1397688" y="303222"/>
                </a:lnTo>
                <a:lnTo>
                  <a:pt x="1362257" y="267507"/>
                </a:lnTo>
                <a:lnTo>
                  <a:pt x="1326333" y="232284"/>
                </a:lnTo>
                <a:lnTo>
                  <a:pt x="1289919" y="197560"/>
                </a:lnTo>
                <a:lnTo>
                  <a:pt x="1253021" y="163341"/>
                </a:lnTo>
                <a:lnTo>
                  <a:pt x="1215646" y="129631"/>
                </a:lnTo>
                <a:lnTo>
                  <a:pt x="1177798" y="96437"/>
                </a:lnTo>
                <a:lnTo>
                  <a:pt x="1139484" y="63763"/>
                </a:lnTo>
                <a:lnTo>
                  <a:pt x="1100709" y="31615"/>
                </a:lnTo>
                <a:lnTo>
                  <a:pt x="1061478" y="0"/>
                </a:lnTo>
                <a:close/>
              </a:path>
            </a:pathLst>
          </a:custGeom>
          <a:solidFill>
            <a:srgbClr val="3BBA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7579355" y="4451363"/>
            <a:ext cx="1685967" cy="999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439754" y="2772526"/>
            <a:ext cx="1824355" cy="2019935"/>
          </a:xfrm>
          <a:custGeom>
            <a:avLst/>
            <a:gdLst/>
            <a:ahLst/>
            <a:cxnLst/>
            <a:rect l="l" t="t" r="r" b="b"/>
            <a:pathLst>
              <a:path w="1824354" h="2019935">
                <a:moveTo>
                  <a:pt x="378599" y="0"/>
                </a:moveTo>
                <a:lnTo>
                  <a:pt x="0" y="1653882"/>
                </a:lnTo>
                <a:lnTo>
                  <a:pt x="49769" y="1665841"/>
                </a:lnTo>
                <a:lnTo>
                  <a:pt x="99020" y="1679089"/>
                </a:lnTo>
                <a:lnTo>
                  <a:pt x="147733" y="1693608"/>
                </a:lnTo>
                <a:lnTo>
                  <a:pt x="195889" y="1709379"/>
                </a:lnTo>
                <a:lnTo>
                  <a:pt x="243469" y="1726383"/>
                </a:lnTo>
                <a:lnTo>
                  <a:pt x="290454" y="1744600"/>
                </a:lnTo>
                <a:lnTo>
                  <a:pt x="336824" y="1764012"/>
                </a:lnTo>
                <a:lnTo>
                  <a:pt x="382561" y="1784600"/>
                </a:lnTo>
                <a:lnTo>
                  <a:pt x="427646" y="1806344"/>
                </a:lnTo>
                <a:lnTo>
                  <a:pt x="472060" y="1829226"/>
                </a:lnTo>
                <a:lnTo>
                  <a:pt x="515783" y="1853226"/>
                </a:lnTo>
                <a:lnTo>
                  <a:pt x="558797" y="1878325"/>
                </a:lnTo>
                <a:lnTo>
                  <a:pt x="601082" y="1904504"/>
                </a:lnTo>
                <a:lnTo>
                  <a:pt x="642620" y="1931745"/>
                </a:lnTo>
                <a:lnTo>
                  <a:pt x="683392" y="1960027"/>
                </a:lnTo>
                <a:lnTo>
                  <a:pt x="723377" y="1989333"/>
                </a:lnTo>
                <a:lnTo>
                  <a:pt x="762558" y="2019642"/>
                </a:lnTo>
                <a:lnTo>
                  <a:pt x="1824037" y="693280"/>
                </a:lnTo>
                <a:lnTo>
                  <a:pt x="1784772" y="662525"/>
                </a:lnTo>
                <a:lnTo>
                  <a:pt x="1745073" y="632302"/>
                </a:lnTo>
                <a:lnTo>
                  <a:pt x="1704944" y="602616"/>
                </a:lnTo>
                <a:lnTo>
                  <a:pt x="1664390" y="573474"/>
                </a:lnTo>
                <a:lnTo>
                  <a:pt x="1623418" y="544880"/>
                </a:lnTo>
                <a:lnTo>
                  <a:pt x="1582032" y="516840"/>
                </a:lnTo>
                <a:lnTo>
                  <a:pt x="1540239" y="489359"/>
                </a:lnTo>
                <a:lnTo>
                  <a:pt x="1498043" y="462443"/>
                </a:lnTo>
                <a:lnTo>
                  <a:pt x="1455449" y="436097"/>
                </a:lnTo>
                <a:lnTo>
                  <a:pt x="1412464" y="410327"/>
                </a:lnTo>
                <a:lnTo>
                  <a:pt x="1369093" y="385137"/>
                </a:lnTo>
                <a:lnTo>
                  <a:pt x="1325340" y="360535"/>
                </a:lnTo>
                <a:lnTo>
                  <a:pt x="1281212" y="336524"/>
                </a:lnTo>
                <a:lnTo>
                  <a:pt x="1236714" y="313110"/>
                </a:lnTo>
                <a:lnTo>
                  <a:pt x="1191851" y="290299"/>
                </a:lnTo>
                <a:lnTo>
                  <a:pt x="1146629" y="268096"/>
                </a:lnTo>
                <a:lnTo>
                  <a:pt x="1101052" y="246507"/>
                </a:lnTo>
                <a:lnTo>
                  <a:pt x="1055127" y="225537"/>
                </a:lnTo>
                <a:lnTo>
                  <a:pt x="1008859" y="205192"/>
                </a:lnTo>
                <a:lnTo>
                  <a:pt x="962253" y="185476"/>
                </a:lnTo>
                <a:lnTo>
                  <a:pt x="915315" y="166396"/>
                </a:lnTo>
                <a:lnTo>
                  <a:pt x="868049" y="147956"/>
                </a:lnTo>
                <a:lnTo>
                  <a:pt x="820462" y="130163"/>
                </a:lnTo>
                <a:lnTo>
                  <a:pt x="772559" y="113022"/>
                </a:lnTo>
                <a:lnTo>
                  <a:pt x="724345" y="96537"/>
                </a:lnTo>
                <a:lnTo>
                  <a:pt x="675826" y="80715"/>
                </a:lnTo>
                <a:lnTo>
                  <a:pt x="627007" y="65561"/>
                </a:lnTo>
                <a:lnTo>
                  <a:pt x="577893" y="51080"/>
                </a:lnTo>
                <a:lnTo>
                  <a:pt x="528490" y="37278"/>
                </a:lnTo>
                <a:lnTo>
                  <a:pt x="478803" y="24160"/>
                </a:lnTo>
                <a:lnTo>
                  <a:pt x="428837" y="11732"/>
                </a:lnTo>
                <a:lnTo>
                  <a:pt x="378599" y="0"/>
                </a:lnTo>
                <a:close/>
              </a:path>
            </a:pathLst>
          </a:custGeom>
          <a:solidFill>
            <a:srgbClr val="18A2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6954049" y="3289851"/>
            <a:ext cx="1309742" cy="1502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5213772" y="2683386"/>
            <a:ext cx="1604645" cy="1743710"/>
          </a:xfrm>
          <a:custGeom>
            <a:avLst/>
            <a:gdLst/>
            <a:ahLst/>
            <a:cxnLst/>
            <a:rect l="l" t="t" r="r" b="b"/>
            <a:pathLst>
              <a:path w="1604645" h="1743710">
                <a:moveTo>
                  <a:pt x="803211" y="0"/>
                </a:moveTo>
                <a:lnTo>
                  <a:pt x="751529" y="362"/>
                </a:lnTo>
                <a:lnTo>
                  <a:pt x="700022" y="1446"/>
                </a:lnTo>
                <a:lnTo>
                  <a:pt x="648696" y="3247"/>
                </a:lnTo>
                <a:lnTo>
                  <a:pt x="597555" y="5760"/>
                </a:lnTo>
                <a:lnTo>
                  <a:pt x="546603" y="8978"/>
                </a:lnTo>
                <a:lnTo>
                  <a:pt x="495846" y="12898"/>
                </a:lnTo>
                <a:lnTo>
                  <a:pt x="445287" y="17514"/>
                </a:lnTo>
                <a:lnTo>
                  <a:pt x="394933" y="22821"/>
                </a:lnTo>
                <a:lnTo>
                  <a:pt x="344787" y="28814"/>
                </a:lnTo>
                <a:lnTo>
                  <a:pt x="294854" y="35488"/>
                </a:lnTo>
                <a:lnTo>
                  <a:pt x="245140" y="42837"/>
                </a:lnTo>
                <a:lnTo>
                  <a:pt x="195648" y="50856"/>
                </a:lnTo>
                <a:lnTo>
                  <a:pt x="146383" y="59540"/>
                </a:lnTo>
                <a:lnTo>
                  <a:pt x="97350" y="68885"/>
                </a:lnTo>
                <a:lnTo>
                  <a:pt x="48554" y="78885"/>
                </a:lnTo>
                <a:lnTo>
                  <a:pt x="0" y="89534"/>
                </a:lnTo>
                <a:lnTo>
                  <a:pt x="379463" y="1743240"/>
                </a:lnTo>
                <a:lnTo>
                  <a:pt x="430821" y="1732345"/>
                </a:lnTo>
                <a:lnTo>
                  <a:pt x="482680" y="1722833"/>
                </a:lnTo>
                <a:lnTo>
                  <a:pt x="535019" y="1714724"/>
                </a:lnTo>
                <a:lnTo>
                  <a:pt x="587817" y="1708040"/>
                </a:lnTo>
                <a:lnTo>
                  <a:pt x="641056" y="1702803"/>
                </a:lnTo>
                <a:lnTo>
                  <a:pt x="694715" y="1699036"/>
                </a:lnTo>
                <a:lnTo>
                  <a:pt x="748773" y="1696759"/>
                </a:lnTo>
                <a:lnTo>
                  <a:pt x="803211" y="1695996"/>
                </a:lnTo>
                <a:lnTo>
                  <a:pt x="1236747" y="1695996"/>
                </a:lnTo>
                <a:lnTo>
                  <a:pt x="1604581" y="89141"/>
                </a:lnTo>
                <a:lnTo>
                  <a:pt x="1556132" y="78540"/>
                </a:lnTo>
                <a:lnTo>
                  <a:pt x="1507443" y="68585"/>
                </a:lnTo>
                <a:lnTo>
                  <a:pt x="1458519" y="59282"/>
                </a:lnTo>
                <a:lnTo>
                  <a:pt x="1409364" y="50636"/>
                </a:lnTo>
                <a:lnTo>
                  <a:pt x="1359983" y="42652"/>
                </a:lnTo>
                <a:lnTo>
                  <a:pt x="1310380" y="35336"/>
                </a:lnTo>
                <a:lnTo>
                  <a:pt x="1260561" y="28691"/>
                </a:lnTo>
                <a:lnTo>
                  <a:pt x="1210530" y="22725"/>
                </a:lnTo>
                <a:lnTo>
                  <a:pt x="1160292" y="17440"/>
                </a:lnTo>
                <a:lnTo>
                  <a:pt x="1109851" y="12844"/>
                </a:lnTo>
                <a:lnTo>
                  <a:pt x="1059212" y="8941"/>
                </a:lnTo>
                <a:lnTo>
                  <a:pt x="1008380" y="5736"/>
                </a:lnTo>
                <a:lnTo>
                  <a:pt x="957359" y="3234"/>
                </a:lnTo>
                <a:lnTo>
                  <a:pt x="906154" y="1440"/>
                </a:lnTo>
                <a:lnTo>
                  <a:pt x="854770" y="361"/>
                </a:lnTo>
                <a:lnTo>
                  <a:pt x="803211" y="0"/>
                </a:lnTo>
                <a:close/>
              </a:path>
              <a:path w="1604645" h="1743710">
                <a:moveTo>
                  <a:pt x="1236747" y="1695996"/>
                </a:moveTo>
                <a:lnTo>
                  <a:pt x="803211" y="1695996"/>
                </a:lnTo>
                <a:lnTo>
                  <a:pt x="857605" y="1696759"/>
                </a:lnTo>
                <a:lnTo>
                  <a:pt x="911451" y="1699022"/>
                </a:lnTo>
                <a:lnTo>
                  <a:pt x="964983" y="1702772"/>
                </a:lnTo>
                <a:lnTo>
                  <a:pt x="1018097" y="1707984"/>
                </a:lnTo>
                <a:lnTo>
                  <a:pt x="1070773" y="1714638"/>
                </a:lnTo>
                <a:lnTo>
                  <a:pt x="1122992" y="1722710"/>
                </a:lnTo>
                <a:lnTo>
                  <a:pt x="1174735" y="1732179"/>
                </a:lnTo>
                <a:lnTo>
                  <a:pt x="1225981" y="1743024"/>
                </a:lnTo>
                <a:lnTo>
                  <a:pt x="1236747" y="1695996"/>
                </a:lnTo>
                <a:close/>
              </a:path>
            </a:pathLst>
          </a:custGeom>
          <a:solidFill>
            <a:srgbClr val="148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6143038" y="2718719"/>
            <a:ext cx="675309" cy="1707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2767790" y="3466987"/>
            <a:ext cx="2063114" cy="1985010"/>
          </a:xfrm>
          <a:custGeom>
            <a:avLst/>
            <a:gdLst/>
            <a:ahLst/>
            <a:cxnLst/>
            <a:rect l="l" t="t" r="r" b="b"/>
            <a:pathLst>
              <a:path w="2063114" h="1985010">
                <a:moveTo>
                  <a:pt x="1000912" y="0"/>
                </a:moveTo>
                <a:lnTo>
                  <a:pt x="961698" y="31635"/>
                </a:lnTo>
                <a:lnTo>
                  <a:pt x="922940" y="63803"/>
                </a:lnTo>
                <a:lnTo>
                  <a:pt x="884643" y="96496"/>
                </a:lnTo>
                <a:lnTo>
                  <a:pt x="846812" y="129710"/>
                </a:lnTo>
                <a:lnTo>
                  <a:pt x="809454" y="163439"/>
                </a:lnTo>
                <a:lnTo>
                  <a:pt x="772573" y="197677"/>
                </a:lnTo>
                <a:lnTo>
                  <a:pt x="736177" y="232419"/>
                </a:lnTo>
                <a:lnTo>
                  <a:pt x="700269" y="267659"/>
                </a:lnTo>
                <a:lnTo>
                  <a:pt x="664857" y="303393"/>
                </a:lnTo>
                <a:lnTo>
                  <a:pt x="629945" y="339613"/>
                </a:lnTo>
                <a:lnTo>
                  <a:pt x="595539" y="376316"/>
                </a:lnTo>
                <a:lnTo>
                  <a:pt x="561646" y="413495"/>
                </a:lnTo>
                <a:lnTo>
                  <a:pt x="528270" y="451144"/>
                </a:lnTo>
                <a:lnTo>
                  <a:pt x="495417" y="489259"/>
                </a:lnTo>
                <a:lnTo>
                  <a:pt x="463093" y="527834"/>
                </a:lnTo>
                <a:lnTo>
                  <a:pt x="431304" y="566862"/>
                </a:lnTo>
                <a:lnTo>
                  <a:pt x="400055" y="606340"/>
                </a:lnTo>
                <a:lnTo>
                  <a:pt x="369352" y="646260"/>
                </a:lnTo>
                <a:lnTo>
                  <a:pt x="339201" y="686619"/>
                </a:lnTo>
                <a:lnTo>
                  <a:pt x="309606" y="727409"/>
                </a:lnTo>
                <a:lnTo>
                  <a:pt x="280575" y="768626"/>
                </a:lnTo>
                <a:lnTo>
                  <a:pt x="252112" y="810264"/>
                </a:lnTo>
                <a:lnTo>
                  <a:pt x="224224" y="852317"/>
                </a:lnTo>
                <a:lnTo>
                  <a:pt x="196915" y="894781"/>
                </a:lnTo>
                <a:lnTo>
                  <a:pt x="170192" y="937649"/>
                </a:lnTo>
                <a:lnTo>
                  <a:pt x="144060" y="980916"/>
                </a:lnTo>
                <a:lnTo>
                  <a:pt x="118525" y="1024577"/>
                </a:lnTo>
                <a:lnTo>
                  <a:pt x="93592" y="1068625"/>
                </a:lnTo>
                <a:lnTo>
                  <a:pt x="69267" y="1113056"/>
                </a:lnTo>
                <a:lnTo>
                  <a:pt x="45557" y="1157863"/>
                </a:lnTo>
                <a:lnTo>
                  <a:pt x="22466" y="1203042"/>
                </a:lnTo>
                <a:lnTo>
                  <a:pt x="0" y="1248587"/>
                </a:lnTo>
                <a:lnTo>
                  <a:pt x="1535036" y="1984502"/>
                </a:lnTo>
                <a:lnTo>
                  <a:pt x="1557619" y="1939433"/>
                </a:lnTo>
                <a:lnTo>
                  <a:pt x="1581362" y="1895057"/>
                </a:lnTo>
                <a:lnTo>
                  <a:pt x="1606244" y="1851394"/>
                </a:lnTo>
                <a:lnTo>
                  <a:pt x="1632245" y="1808462"/>
                </a:lnTo>
                <a:lnTo>
                  <a:pt x="1659346" y="1766282"/>
                </a:lnTo>
                <a:lnTo>
                  <a:pt x="1687527" y="1724873"/>
                </a:lnTo>
                <a:lnTo>
                  <a:pt x="1716767" y="1684253"/>
                </a:lnTo>
                <a:lnTo>
                  <a:pt x="1747047" y="1644444"/>
                </a:lnTo>
                <a:lnTo>
                  <a:pt x="1778347" y="1605463"/>
                </a:lnTo>
                <a:lnTo>
                  <a:pt x="1810647" y="1567331"/>
                </a:lnTo>
                <a:lnTo>
                  <a:pt x="1843927" y="1530067"/>
                </a:lnTo>
                <a:lnTo>
                  <a:pt x="1878167" y="1493691"/>
                </a:lnTo>
                <a:lnTo>
                  <a:pt x="1913348" y="1458222"/>
                </a:lnTo>
                <a:lnTo>
                  <a:pt x="1949449" y="1423679"/>
                </a:lnTo>
                <a:lnTo>
                  <a:pt x="1986451" y="1390082"/>
                </a:lnTo>
                <a:lnTo>
                  <a:pt x="2024333" y="1357450"/>
                </a:lnTo>
                <a:lnTo>
                  <a:pt x="2063076" y="1325803"/>
                </a:lnTo>
                <a:lnTo>
                  <a:pt x="1000912" y="0"/>
                </a:lnTo>
                <a:close/>
              </a:path>
            </a:pathLst>
          </a:custGeom>
          <a:solidFill>
            <a:srgbClr val="033E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3542898" y="3466994"/>
            <a:ext cx="1287964" cy="1529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768694" y="2772918"/>
            <a:ext cx="1824989" cy="2019935"/>
          </a:xfrm>
          <a:custGeom>
            <a:avLst/>
            <a:gdLst/>
            <a:ahLst/>
            <a:cxnLst/>
            <a:rect l="l" t="t" r="r" b="b"/>
            <a:pathLst>
              <a:path w="1824989" h="2019935">
                <a:moveTo>
                  <a:pt x="1445082" y="0"/>
                </a:moveTo>
                <a:lnTo>
                  <a:pt x="1394850" y="11760"/>
                </a:lnTo>
                <a:lnTo>
                  <a:pt x="1344891" y="24215"/>
                </a:lnTo>
                <a:lnTo>
                  <a:pt x="1295211" y="37360"/>
                </a:lnTo>
                <a:lnTo>
                  <a:pt x="1245815" y="51188"/>
                </a:lnTo>
                <a:lnTo>
                  <a:pt x="1196709" y="65696"/>
                </a:lnTo>
                <a:lnTo>
                  <a:pt x="1147897" y="80876"/>
                </a:lnTo>
                <a:lnTo>
                  <a:pt x="1099386" y="96725"/>
                </a:lnTo>
                <a:lnTo>
                  <a:pt x="1051181" y="113236"/>
                </a:lnTo>
                <a:lnTo>
                  <a:pt x="1003287" y="130403"/>
                </a:lnTo>
                <a:lnTo>
                  <a:pt x="955709" y="148222"/>
                </a:lnTo>
                <a:lnTo>
                  <a:pt x="908453" y="166688"/>
                </a:lnTo>
                <a:lnTo>
                  <a:pt x="861525" y="185793"/>
                </a:lnTo>
                <a:lnTo>
                  <a:pt x="814929" y="205534"/>
                </a:lnTo>
                <a:lnTo>
                  <a:pt x="768671" y="225905"/>
                </a:lnTo>
                <a:lnTo>
                  <a:pt x="722757" y="246900"/>
                </a:lnTo>
                <a:lnTo>
                  <a:pt x="677192" y="268514"/>
                </a:lnTo>
                <a:lnTo>
                  <a:pt x="631981" y="290741"/>
                </a:lnTo>
                <a:lnTo>
                  <a:pt x="587130" y="313577"/>
                </a:lnTo>
                <a:lnTo>
                  <a:pt x="542644" y="337014"/>
                </a:lnTo>
                <a:lnTo>
                  <a:pt x="498528" y="361049"/>
                </a:lnTo>
                <a:lnTo>
                  <a:pt x="454788" y="385676"/>
                </a:lnTo>
                <a:lnTo>
                  <a:pt x="411429" y="410889"/>
                </a:lnTo>
                <a:lnTo>
                  <a:pt x="368457" y="436683"/>
                </a:lnTo>
                <a:lnTo>
                  <a:pt x="325878" y="463052"/>
                </a:lnTo>
                <a:lnTo>
                  <a:pt x="283695" y="489991"/>
                </a:lnTo>
                <a:lnTo>
                  <a:pt x="241915" y="517495"/>
                </a:lnTo>
                <a:lnTo>
                  <a:pt x="200544" y="545557"/>
                </a:lnTo>
                <a:lnTo>
                  <a:pt x="159586" y="574174"/>
                </a:lnTo>
                <a:lnTo>
                  <a:pt x="119048" y="603338"/>
                </a:lnTo>
                <a:lnTo>
                  <a:pt x="78933" y="633046"/>
                </a:lnTo>
                <a:lnTo>
                  <a:pt x="39249" y="663291"/>
                </a:lnTo>
                <a:lnTo>
                  <a:pt x="0" y="694067"/>
                </a:lnTo>
                <a:lnTo>
                  <a:pt x="1062177" y="2019871"/>
                </a:lnTo>
                <a:lnTo>
                  <a:pt x="1101344" y="1989539"/>
                </a:lnTo>
                <a:lnTo>
                  <a:pt x="1141317" y="1960211"/>
                </a:lnTo>
                <a:lnTo>
                  <a:pt x="1182075" y="1931905"/>
                </a:lnTo>
                <a:lnTo>
                  <a:pt x="1223599" y="1904641"/>
                </a:lnTo>
                <a:lnTo>
                  <a:pt x="1265872" y="1878439"/>
                </a:lnTo>
                <a:lnTo>
                  <a:pt x="1308873" y="1853316"/>
                </a:lnTo>
                <a:lnTo>
                  <a:pt x="1352584" y="1829292"/>
                </a:lnTo>
                <a:lnTo>
                  <a:pt x="1396985" y="1806386"/>
                </a:lnTo>
                <a:lnTo>
                  <a:pt x="1442058" y="1784618"/>
                </a:lnTo>
                <a:lnTo>
                  <a:pt x="1487784" y="1764006"/>
                </a:lnTo>
                <a:lnTo>
                  <a:pt x="1534144" y="1744570"/>
                </a:lnTo>
                <a:lnTo>
                  <a:pt x="1581118" y="1726328"/>
                </a:lnTo>
                <a:lnTo>
                  <a:pt x="1628688" y="1709299"/>
                </a:lnTo>
                <a:lnTo>
                  <a:pt x="1676835" y="1693504"/>
                </a:lnTo>
                <a:lnTo>
                  <a:pt x="1725539" y="1678960"/>
                </a:lnTo>
                <a:lnTo>
                  <a:pt x="1774782" y="1665687"/>
                </a:lnTo>
                <a:lnTo>
                  <a:pt x="1824545" y="1653705"/>
                </a:lnTo>
                <a:lnTo>
                  <a:pt x="1445082" y="0"/>
                </a:lnTo>
                <a:close/>
              </a:path>
            </a:pathLst>
          </a:custGeom>
          <a:solidFill>
            <a:srgbClr val="005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4925184" y="2772930"/>
            <a:ext cx="668047" cy="17428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2411580" y="4715577"/>
            <a:ext cx="1891664" cy="1558290"/>
          </a:xfrm>
          <a:custGeom>
            <a:avLst/>
            <a:gdLst/>
            <a:ahLst/>
            <a:cxnLst/>
            <a:rect l="l" t="t" r="r" b="b"/>
            <a:pathLst>
              <a:path w="1891664" h="1558289">
                <a:moveTo>
                  <a:pt x="356209" y="0"/>
                </a:moveTo>
                <a:lnTo>
                  <a:pt x="335105" y="44337"/>
                </a:lnTo>
                <a:lnTo>
                  <a:pt x="314593" y="89006"/>
                </a:lnTo>
                <a:lnTo>
                  <a:pt x="294679" y="133999"/>
                </a:lnTo>
                <a:lnTo>
                  <a:pt x="275368" y="179313"/>
                </a:lnTo>
                <a:lnTo>
                  <a:pt x="256666" y="224942"/>
                </a:lnTo>
                <a:lnTo>
                  <a:pt x="238576" y="270881"/>
                </a:lnTo>
                <a:lnTo>
                  <a:pt x="221104" y="317126"/>
                </a:lnTo>
                <a:lnTo>
                  <a:pt x="204255" y="363670"/>
                </a:lnTo>
                <a:lnTo>
                  <a:pt x="188035" y="410510"/>
                </a:lnTo>
                <a:lnTo>
                  <a:pt x="172448" y="457640"/>
                </a:lnTo>
                <a:lnTo>
                  <a:pt x="157499" y="505055"/>
                </a:lnTo>
                <a:lnTo>
                  <a:pt x="143194" y="552750"/>
                </a:lnTo>
                <a:lnTo>
                  <a:pt x="129537" y="600720"/>
                </a:lnTo>
                <a:lnTo>
                  <a:pt x="116534" y="648960"/>
                </a:lnTo>
                <a:lnTo>
                  <a:pt x="104189" y="697465"/>
                </a:lnTo>
                <a:lnTo>
                  <a:pt x="92508" y="746229"/>
                </a:lnTo>
                <a:lnTo>
                  <a:pt x="81496" y="795249"/>
                </a:lnTo>
                <a:lnTo>
                  <a:pt x="71157" y="844518"/>
                </a:lnTo>
                <a:lnTo>
                  <a:pt x="61497" y="894033"/>
                </a:lnTo>
                <a:lnTo>
                  <a:pt x="52521" y="943787"/>
                </a:lnTo>
                <a:lnTo>
                  <a:pt x="44235" y="993775"/>
                </a:lnTo>
                <a:lnTo>
                  <a:pt x="36642" y="1043994"/>
                </a:lnTo>
                <a:lnTo>
                  <a:pt x="29748" y="1094437"/>
                </a:lnTo>
                <a:lnTo>
                  <a:pt x="23559" y="1145100"/>
                </a:lnTo>
                <a:lnTo>
                  <a:pt x="18078" y="1195977"/>
                </a:lnTo>
                <a:lnTo>
                  <a:pt x="13312" y="1247064"/>
                </a:lnTo>
                <a:lnTo>
                  <a:pt x="9266" y="1298356"/>
                </a:lnTo>
                <a:lnTo>
                  <a:pt x="5943" y="1349847"/>
                </a:lnTo>
                <a:lnTo>
                  <a:pt x="3350" y="1401532"/>
                </a:lnTo>
                <a:lnTo>
                  <a:pt x="1492" y="1453407"/>
                </a:lnTo>
                <a:lnTo>
                  <a:pt x="370" y="1505907"/>
                </a:lnTo>
                <a:lnTo>
                  <a:pt x="0" y="1557705"/>
                </a:lnTo>
                <a:lnTo>
                  <a:pt x="1703324" y="1557705"/>
                </a:lnTo>
                <a:lnTo>
                  <a:pt x="1704039" y="1505467"/>
                </a:lnTo>
                <a:lnTo>
                  <a:pt x="1706103" y="1454453"/>
                </a:lnTo>
                <a:lnTo>
                  <a:pt x="1709550" y="1403360"/>
                </a:lnTo>
                <a:lnTo>
                  <a:pt x="1714345" y="1352646"/>
                </a:lnTo>
                <a:lnTo>
                  <a:pt x="1720470" y="1302328"/>
                </a:lnTo>
                <a:lnTo>
                  <a:pt x="1727908" y="1252426"/>
                </a:lnTo>
                <a:lnTo>
                  <a:pt x="1736640" y="1202955"/>
                </a:lnTo>
                <a:lnTo>
                  <a:pt x="1746649" y="1153934"/>
                </a:lnTo>
                <a:lnTo>
                  <a:pt x="1757917" y="1105381"/>
                </a:lnTo>
                <a:lnTo>
                  <a:pt x="1770426" y="1057313"/>
                </a:lnTo>
                <a:lnTo>
                  <a:pt x="1784158" y="1009748"/>
                </a:lnTo>
                <a:lnTo>
                  <a:pt x="1799096" y="962704"/>
                </a:lnTo>
                <a:lnTo>
                  <a:pt x="1815222" y="916198"/>
                </a:lnTo>
                <a:lnTo>
                  <a:pt x="1832517" y="870248"/>
                </a:lnTo>
                <a:lnTo>
                  <a:pt x="1850965" y="824873"/>
                </a:lnTo>
                <a:lnTo>
                  <a:pt x="1870547" y="780089"/>
                </a:lnTo>
                <a:lnTo>
                  <a:pt x="1891245" y="735914"/>
                </a:lnTo>
                <a:lnTo>
                  <a:pt x="356209" y="0"/>
                </a:lnTo>
                <a:close/>
              </a:path>
            </a:pathLst>
          </a:custGeom>
          <a:solidFill>
            <a:srgbClr val="1133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2649210" y="4715578"/>
            <a:ext cx="1653609" cy="10142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3725931" y="4000004"/>
            <a:ext cx="4582160" cy="2273300"/>
          </a:xfrm>
          <a:custGeom>
            <a:avLst/>
            <a:gdLst/>
            <a:ahLst/>
            <a:cxnLst/>
            <a:rect l="l" t="t" r="r" b="b"/>
            <a:pathLst>
              <a:path w="4582159" h="2273300">
                <a:moveTo>
                  <a:pt x="2855158" y="63500"/>
                </a:moveTo>
                <a:lnTo>
                  <a:pt x="1726929" y="63500"/>
                </a:lnTo>
                <a:lnTo>
                  <a:pt x="1549421" y="114300"/>
                </a:lnTo>
                <a:lnTo>
                  <a:pt x="1506007" y="139700"/>
                </a:lnTo>
                <a:lnTo>
                  <a:pt x="1420405" y="165100"/>
                </a:lnTo>
                <a:lnTo>
                  <a:pt x="1378237" y="190500"/>
                </a:lnTo>
                <a:lnTo>
                  <a:pt x="1336504" y="203200"/>
                </a:lnTo>
                <a:lnTo>
                  <a:pt x="1295216" y="228600"/>
                </a:lnTo>
                <a:lnTo>
                  <a:pt x="1254382" y="241300"/>
                </a:lnTo>
                <a:lnTo>
                  <a:pt x="1174120" y="292100"/>
                </a:lnTo>
                <a:lnTo>
                  <a:pt x="1134712" y="304800"/>
                </a:lnTo>
                <a:lnTo>
                  <a:pt x="1095797" y="330200"/>
                </a:lnTo>
                <a:lnTo>
                  <a:pt x="1019493" y="381000"/>
                </a:lnTo>
                <a:lnTo>
                  <a:pt x="945287" y="431800"/>
                </a:lnTo>
                <a:lnTo>
                  <a:pt x="908995" y="457200"/>
                </a:lnTo>
                <a:lnTo>
                  <a:pt x="873258" y="482600"/>
                </a:lnTo>
                <a:lnTo>
                  <a:pt x="838085" y="520700"/>
                </a:lnTo>
                <a:lnTo>
                  <a:pt x="803486" y="546100"/>
                </a:lnTo>
                <a:lnTo>
                  <a:pt x="769472" y="571500"/>
                </a:lnTo>
                <a:lnTo>
                  <a:pt x="736051" y="609600"/>
                </a:lnTo>
                <a:lnTo>
                  <a:pt x="703235" y="635000"/>
                </a:lnTo>
                <a:lnTo>
                  <a:pt x="671033" y="660400"/>
                </a:lnTo>
                <a:lnTo>
                  <a:pt x="639454" y="698500"/>
                </a:lnTo>
                <a:lnTo>
                  <a:pt x="608509" y="736600"/>
                </a:lnTo>
                <a:lnTo>
                  <a:pt x="578208" y="762000"/>
                </a:lnTo>
                <a:lnTo>
                  <a:pt x="548561" y="800100"/>
                </a:lnTo>
                <a:lnTo>
                  <a:pt x="519578" y="838200"/>
                </a:lnTo>
                <a:lnTo>
                  <a:pt x="491268" y="863600"/>
                </a:lnTo>
                <a:lnTo>
                  <a:pt x="463642" y="901700"/>
                </a:lnTo>
                <a:lnTo>
                  <a:pt x="436709" y="939800"/>
                </a:lnTo>
                <a:lnTo>
                  <a:pt x="410480" y="977900"/>
                </a:lnTo>
                <a:lnTo>
                  <a:pt x="384964" y="1016000"/>
                </a:lnTo>
                <a:lnTo>
                  <a:pt x="360171" y="1054100"/>
                </a:lnTo>
                <a:lnTo>
                  <a:pt x="336112" y="1092200"/>
                </a:lnTo>
                <a:lnTo>
                  <a:pt x="312795" y="1130300"/>
                </a:lnTo>
                <a:lnTo>
                  <a:pt x="290232" y="1168400"/>
                </a:lnTo>
                <a:lnTo>
                  <a:pt x="268432" y="1206500"/>
                </a:lnTo>
                <a:lnTo>
                  <a:pt x="247405" y="1244600"/>
                </a:lnTo>
                <a:lnTo>
                  <a:pt x="227161" y="1282700"/>
                </a:lnTo>
                <a:lnTo>
                  <a:pt x="207710" y="1333500"/>
                </a:lnTo>
                <a:lnTo>
                  <a:pt x="189062" y="1371600"/>
                </a:lnTo>
                <a:lnTo>
                  <a:pt x="171226" y="1409700"/>
                </a:lnTo>
                <a:lnTo>
                  <a:pt x="154214" y="1460500"/>
                </a:lnTo>
                <a:lnTo>
                  <a:pt x="138033" y="1498600"/>
                </a:lnTo>
                <a:lnTo>
                  <a:pt x="122696" y="1536700"/>
                </a:lnTo>
                <a:lnTo>
                  <a:pt x="108211" y="1587500"/>
                </a:lnTo>
                <a:lnTo>
                  <a:pt x="94588" y="1625600"/>
                </a:lnTo>
                <a:lnTo>
                  <a:pt x="81838" y="1676400"/>
                </a:lnTo>
                <a:lnTo>
                  <a:pt x="69970" y="1714500"/>
                </a:lnTo>
                <a:lnTo>
                  <a:pt x="58995" y="1765300"/>
                </a:lnTo>
                <a:lnTo>
                  <a:pt x="48922" y="1803400"/>
                </a:lnTo>
                <a:lnTo>
                  <a:pt x="39761" y="1854200"/>
                </a:lnTo>
                <a:lnTo>
                  <a:pt x="31522" y="1905000"/>
                </a:lnTo>
                <a:lnTo>
                  <a:pt x="24215" y="1943100"/>
                </a:lnTo>
                <a:lnTo>
                  <a:pt x="17850" y="1993900"/>
                </a:lnTo>
                <a:lnTo>
                  <a:pt x="12437" y="2044700"/>
                </a:lnTo>
                <a:lnTo>
                  <a:pt x="7986" y="2082800"/>
                </a:lnTo>
                <a:lnTo>
                  <a:pt x="4507" y="2133600"/>
                </a:lnTo>
                <a:lnTo>
                  <a:pt x="2009" y="2184400"/>
                </a:lnTo>
                <a:lnTo>
                  <a:pt x="504" y="2235200"/>
                </a:lnTo>
                <a:lnTo>
                  <a:pt x="0" y="2273300"/>
                </a:lnTo>
                <a:lnTo>
                  <a:pt x="388957" y="2273300"/>
                </a:lnTo>
                <a:lnTo>
                  <a:pt x="389560" y="2235200"/>
                </a:lnTo>
                <a:lnTo>
                  <a:pt x="391357" y="2184400"/>
                </a:lnTo>
                <a:lnTo>
                  <a:pt x="394335" y="2133600"/>
                </a:lnTo>
                <a:lnTo>
                  <a:pt x="398480" y="2082800"/>
                </a:lnTo>
                <a:lnTo>
                  <a:pt x="403777" y="2044700"/>
                </a:lnTo>
                <a:lnTo>
                  <a:pt x="410213" y="1993900"/>
                </a:lnTo>
                <a:lnTo>
                  <a:pt x="417772" y="1943100"/>
                </a:lnTo>
                <a:lnTo>
                  <a:pt x="426440" y="1905000"/>
                </a:lnTo>
                <a:lnTo>
                  <a:pt x="436204" y="1854200"/>
                </a:lnTo>
                <a:lnTo>
                  <a:pt x="447049" y="1816100"/>
                </a:lnTo>
                <a:lnTo>
                  <a:pt x="458961" y="1765300"/>
                </a:lnTo>
                <a:lnTo>
                  <a:pt x="471925" y="1727200"/>
                </a:lnTo>
                <a:lnTo>
                  <a:pt x="485927" y="1676400"/>
                </a:lnTo>
                <a:lnTo>
                  <a:pt x="500954" y="1638300"/>
                </a:lnTo>
                <a:lnTo>
                  <a:pt x="516990" y="1600200"/>
                </a:lnTo>
                <a:lnTo>
                  <a:pt x="534022" y="1549400"/>
                </a:lnTo>
                <a:lnTo>
                  <a:pt x="552035" y="1511300"/>
                </a:lnTo>
                <a:lnTo>
                  <a:pt x="571014" y="1473200"/>
                </a:lnTo>
                <a:lnTo>
                  <a:pt x="590947" y="1435100"/>
                </a:lnTo>
                <a:lnTo>
                  <a:pt x="611818" y="1384300"/>
                </a:lnTo>
                <a:lnTo>
                  <a:pt x="633613" y="1346200"/>
                </a:lnTo>
                <a:lnTo>
                  <a:pt x="656318" y="1308100"/>
                </a:lnTo>
                <a:lnTo>
                  <a:pt x="679918" y="1270000"/>
                </a:lnTo>
                <a:lnTo>
                  <a:pt x="704400" y="1231900"/>
                </a:lnTo>
                <a:lnTo>
                  <a:pt x="729750" y="1193800"/>
                </a:lnTo>
                <a:lnTo>
                  <a:pt x="755952" y="1155700"/>
                </a:lnTo>
                <a:lnTo>
                  <a:pt x="782992" y="1130300"/>
                </a:lnTo>
                <a:lnTo>
                  <a:pt x="810857" y="1092200"/>
                </a:lnTo>
                <a:lnTo>
                  <a:pt x="839532" y="1054100"/>
                </a:lnTo>
                <a:lnTo>
                  <a:pt x="869003" y="1016000"/>
                </a:lnTo>
                <a:lnTo>
                  <a:pt x="899255" y="990600"/>
                </a:lnTo>
                <a:lnTo>
                  <a:pt x="930275" y="952500"/>
                </a:lnTo>
                <a:lnTo>
                  <a:pt x="962048" y="927100"/>
                </a:lnTo>
                <a:lnTo>
                  <a:pt x="994559" y="889000"/>
                </a:lnTo>
                <a:lnTo>
                  <a:pt x="1027795" y="863600"/>
                </a:lnTo>
                <a:lnTo>
                  <a:pt x="1061742" y="838200"/>
                </a:lnTo>
                <a:lnTo>
                  <a:pt x="1096384" y="800100"/>
                </a:lnTo>
                <a:lnTo>
                  <a:pt x="1131708" y="774700"/>
                </a:lnTo>
                <a:lnTo>
                  <a:pt x="1167700" y="749300"/>
                </a:lnTo>
                <a:lnTo>
                  <a:pt x="1204344" y="723900"/>
                </a:lnTo>
                <a:lnTo>
                  <a:pt x="1241628" y="698500"/>
                </a:lnTo>
                <a:lnTo>
                  <a:pt x="1279537" y="673100"/>
                </a:lnTo>
                <a:lnTo>
                  <a:pt x="1318055" y="647700"/>
                </a:lnTo>
                <a:lnTo>
                  <a:pt x="1357170" y="635000"/>
                </a:lnTo>
                <a:lnTo>
                  <a:pt x="1437132" y="584200"/>
                </a:lnTo>
                <a:lnTo>
                  <a:pt x="1477950" y="571500"/>
                </a:lnTo>
                <a:lnTo>
                  <a:pt x="1519307" y="546100"/>
                </a:lnTo>
                <a:lnTo>
                  <a:pt x="1561189" y="533400"/>
                </a:lnTo>
                <a:lnTo>
                  <a:pt x="1603582" y="508000"/>
                </a:lnTo>
                <a:lnTo>
                  <a:pt x="1913430" y="419100"/>
                </a:lnTo>
                <a:lnTo>
                  <a:pt x="1959394" y="419100"/>
                </a:lnTo>
                <a:lnTo>
                  <a:pt x="2005741" y="406400"/>
                </a:lnTo>
                <a:lnTo>
                  <a:pt x="2052455" y="406400"/>
                </a:lnTo>
                <a:lnTo>
                  <a:pt x="2099524" y="393700"/>
                </a:lnTo>
                <a:lnTo>
                  <a:pt x="2194664" y="393700"/>
                </a:lnTo>
                <a:lnTo>
                  <a:pt x="2242708" y="381000"/>
                </a:lnTo>
                <a:lnTo>
                  <a:pt x="3562595" y="381000"/>
                </a:lnTo>
                <a:lnTo>
                  <a:pt x="3486291" y="330200"/>
                </a:lnTo>
                <a:lnTo>
                  <a:pt x="3447377" y="304800"/>
                </a:lnTo>
                <a:lnTo>
                  <a:pt x="3407968" y="292100"/>
                </a:lnTo>
                <a:lnTo>
                  <a:pt x="3327706" y="241300"/>
                </a:lnTo>
                <a:lnTo>
                  <a:pt x="3286873" y="228600"/>
                </a:lnTo>
                <a:lnTo>
                  <a:pt x="3245585" y="203200"/>
                </a:lnTo>
                <a:lnTo>
                  <a:pt x="3203851" y="190500"/>
                </a:lnTo>
                <a:lnTo>
                  <a:pt x="3161683" y="165100"/>
                </a:lnTo>
                <a:lnTo>
                  <a:pt x="3076081" y="139700"/>
                </a:lnTo>
                <a:lnTo>
                  <a:pt x="3032667" y="114300"/>
                </a:lnTo>
                <a:lnTo>
                  <a:pt x="2855158" y="63500"/>
                </a:lnTo>
                <a:close/>
              </a:path>
              <a:path w="4582159" h="2273300">
                <a:moveTo>
                  <a:pt x="3570861" y="381000"/>
                </a:moveTo>
                <a:lnTo>
                  <a:pt x="2339390" y="381000"/>
                </a:lnTo>
                <a:lnTo>
                  <a:pt x="2387434" y="393700"/>
                </a:lnTo>
                <a:lnTo>
                  <a:pt x="2482574" y="393700"/>
                </a:lnTo>
                <a:lnTo>
                  <a:pt x="2529643" y="406400"/>
                </a:lnTo>
                <a:lnTo>
                  <a:pt x="2576357" y="406400"/>
                </a:lnTo>
                <a:lnTo>
                  <a:pt x="2622703" y="419100"/>
                </a:lnTo>
                <a:lnTo>
                  <a:pt x="2668667" y="419100"/>
                </a:lnTo>
                <a:lnTo>
                  <a:pt x="2978514" y="508000"/>
                </a:lnTo>
                <a:lnTo>
                  <a:pt x="3020907" y="533400"/>
                </a:lnTo>
                <a:lnTo>
                  <a:pt x="3062789" y="546100"/>
                </a:lnTo>
                <a:lnTo>
                  <a:pt x="3104146" y="571500"/>
                </a:lnTo>
                <a:lnTo>
                  <a:pt x="3144963" y="584200"/>
                </a:lnTo>
                <a:lnTo>
                  <a:pt x="3224924" y="635000"/>
                </a:lnTo>
                <a:lnTo>
                  <a:pt x="3264039" y="647700"/>
                </a:lnTo>
                <a:lnTo>
                  <a:pt x="3302558" y="673100"/>
                </a:lnTo>
                <a:lnTo>
                  <a:pt x="3340466" y="698500"/>
                </a:lnTo>
                <a:lnTo>
                  <a:pt x="3377749" y="723900"/>
                </a:lnTo>
                <a:lnTo>
                  <a:pt x="3414394" y="749300"/>
                </a:lnTo>
                <a:lnTo>
                  <a:pt x="3450385" y="774700"/>
                </a:lnTo>
                <a:lnTo>
                  <a:pt x="3485709" y="800100"/>
                </a:lnTo>
                <a:lnTo>
                  <a:pt x="3520351" y="838200"/>
                </a:lnTo>
                <a:lnTo>
                  <a:pt x="3554297" y="863600"/>
                </a:lnTo>
                <a:lnTo>
                  <a:pt x="3587533" y="889000"/>
                </a:lnTo>
                <a:lnTo>
                  <a:pt x="3620044" y="927100"/>
                </a:lnTo>
                <a:lnTo>
                  <a:pt x="3651816" y="952500"/>
                </a:lnTo>
                <a:lnTo>
                  <a:pt x="3682836" y="990600"/>
                </a:lnTo>
                <a:lnTo>
                  <a:pt x="3713088" y="1016000"/>
                </a:lnTo>
                <a:lnTo>
                  <a:pt x="3742559" y="1054100"/>
                </a:lnTo>
                <a:lnTo>
                  <a:pt x="3771233" y="1092200"/>
                </a:lnTo>
                <a:lnTo>
                  <a:pt x="3799098" y="1130300"/>
                </a:lnTo>
                <a:lnTo>
                  <a:pt x="3826138" y="1155700"/>
                </a:lnTo>
                <a:lnTo>
                  <a:pt x="3852340" y="1193800"/>
                </a:lnTo>
                <a:lnTo>
                  <a:pt x="3877689" y="1231900"/>
                </a:lnTo>
                <a:lnTo>
                  <a:pt x="3902171" y="1270000"/>
                </a:lnTo>
                <a:lnTo>
                  <a:pt x="3925771" y="1308100"/>
                </a:lnTo>
                <a:lnTo>
                  <a:pt x="3948476" y="1346200"/>
                </a:lnTo>
                <a:lnTo>
                  <a:pt x="3970270" y="1384300"/>
                </a:lnTo>
                <a:lnTo>
                  <a:pt x="3991141" y="1435100"/>
                </a:lnTo>
                <a:lnTo>
                  <a:pt x="4011073" y="1473200"/>
                </a:lnTo>
                <a:lnTo>
                  <a:pt x="4030053" y="1511300"/>
                </a:lnTo>
                <a:lnTo>
                  <a:pt x="4048065" y="1549400"/>
                </a:lnTo>
                <a:lnTo>
                  <a:pt x="4065097" y="1600200"/>
                </a:lnTo>
                <a:lnTo>
                  <a:pt x="4081133" y="1638300"/>
                </a:lnTo>
                <a:lnTo>
                  <a:pt x="4096159" y="1676400"/>
                </a:lnTo>
                <a:lnTo>
                  <a:pt x="4110161" y="1727200"/>
                </a:lnTo>
                <a:lnTo>
                  <a:pt x="4123125" y="1765300"/>
                </a:lnTo>
                <a:lnTo>
                  <a:pt x="4135037" y="1816100"/>
                </a:lnTo>
                <a:lnTo>
                  <a:pt x="4145882" y="1854200"/>
                </a:lnTo>
                <a:lnTo>
                  <a:pt x="4155646" y="1905000"/>
                </a:lnTo>
                <a:lnTo>
                  <a:pt x="4164314" y="1943100"/>
                </a:lnTo>
                <a:lnTo>
                  <a:pt x="4171873" y="1993900"/>
                </a:lnTo>
                <a:lnTo>
                  <a:pt x="4178308" y="2044700"/>
                </a:lnTo>
                <a:lnTo>
                  <a:pt x="4183605" y="2082800"/>
                </a:lnTo>
                <a:lnTo>
                  <a:pt x="4187750" y="2133600"/>
                </a:lnTo>
                <a:lnTo>
                  <a:pt x="4190728" y="2184400"/>
                </a:lnTo>
                <a:lnTo>
                  <a:pt x="4192526" y="2235200"/>
                </a:lnTo>
                <a:lnTo>
                  <a:pt x="4193128" y="2273300"/>
                </a:lnTo>
                <a:lnTo>
                  <a:pt x="4582083" y="2273300"/>
                </a:lnTo>
                <a:lnTo>
                  <a:pt x="4581579" y="2235200"/>
                </a:lnTo>
                <a:lnTo>
                  <a:pt x="4580073" y="2184400"/>
                </a:lnTo>
                <a:lnTo>
                  <a:pt x="4577576" y="2133600"/>
                </a:lnTo>
                <a:lnTo>
                  <a:pt x="4574097" y="2082800"/>
                </a:lnTo>
                <a:lnTo>
                  <a:pt x="4569646" y="2044700"/>
                </a:lnTo>
                <a:lnTo>
                  <a:pt x="4564233" y="1993900"/>
                </a:lnTo>
                <a:lnTo>
                  <a:pt x="4557868" y="1943100"/>
                </a:lnTo>
                <a:lnTo>
                  <a:pt x="4550561" y="1905000"/>
                </a:lnTo>
                <a:lnTo>
                  <a:pt x="4542323" y="1854200"/>
                </a:lnTo>
                <a:lnTo>
                  <a:pt x="4533162" y="1803400"/>
                </a:lnTo>
                <a:lnTo>
                  <a:pt x="4523088" y="1765300"/>
                </a:lnTo>
                <a:lnTo>
                  <a:pt x="4512113" y="1714500"/>
                </a:lnTo>
                <a:lnTo>
                  <a:pt x="4500245" y="1676400"/>
                </a:lnTo>
                <a:lnTo>
                  <a:pt x="4487496" y="1625600"/>
                </a:lnTo>
                <a:lnTo>
                  <a:pt x="4473873" y="1587500"/>
                </a:lnTo>
                <a:lnTo>
                  <a:pt x="4459388" y="1536700"/>
                </a:lnTo>
                <a:lnTo>
                  <a:pt x="4444051" y="1498600"/>
                </a:lnTo>
                <a:lnTo>
                  <a:pt x="4427871" y="1460500"/>
                </a:lnTo>
                <a:lnTo>
                  <a:pt x="4410858" y="1409700"/>
                </a:lnTo>
                <a:lnTo>
                  <a:pt x="4393023" y="1371600"/>
                </a:lnTo>
                <a:lnTo>
                  <a:pt x="4374375" y="1333500"/>
                </a:lnTo>
                <a:lnTo>
                  <a:pt x="4354924" y="1282700"/>
                </a:lnTo>
                <a:lnTo>
                  <a:pt x="4334680" y="1244600"/>
                </a:lnTo>
                <a:lnTo>
                  <a:pt x="4313653" y="1206500"/>
                </a:lnTo>
                <a:lnTo>
                  <a:pt x="4291853" y="1168400"/>
                </a:lnTo>
                <a:lnTo>
                  <a:pt x="4269290" y="1130300"/>
                </a:lnTo>
                <a:lnTo>
                  <a:pt x="4245974" y="1092200"/>
                </a:lnTo>
                <a:lnTo>
                  <a:pt x="4221915" y="1054100"/>
                </a:lnTo>
                <a:lnTo>
                  <a:pt x="4197122" y="1016000"/>
                </a:lnTo>
                <a:lnTo>
                  <a:pt x="4171607" y="977900"/>
                </a:lnTo>
                <a:lnTo>
                  <a:pt x="4145377" y="939800"/>
                </a:lnTo>
                <a:lnTo>
                  <a:pt x="4118445" y="901700"/>
                </a:lnTo>
                <a:lnTo>
                  <a:pt x="4090819" y="863600"/>
                </a:lnTo>
                <a:lnTo>
                  <a:pt x="4062509" y="838200"/>
                </a:lnTo>
                <a:lnTo>
                  <a:pt x="4033526" y="800100"/>
                </a:lnTo>
                <a:lnTo>
                  <a:pt x="4003879" y="762000"/>
                </a:lnTo>
                <a:lnTo>
                  <a:pt x="3973578" y="736600"/>
                </a:lnTo>
                <a:lnTo>
                  <a:pt x="3942633" y="698500"/>
                </a:lnTo>
                <a:lnTo>
                  <a:pt x="3911055" y="660400"/>
                </a:lnTo>
                <a:lnTo>
                  <a:pt x="3878853" y="635000"/>
                </a:lnTo>
                <a:lnTo>
                  <a:pt x="3846036" y="609600"/>
                </a:lnTo>
                <a:lnTo>
                  <a:pt x="3812616" y="571500"/>
                </a:lnTo>
                <a:lnTo>
                  <a:pt x="3778602" y="546100"/>
                </a:lnTo>
                <a:lnTo>
                  <a:pt x="3744003" y="520700"/>
                </a:lnTo>
                <a:lnTo>
                  <a:pt x="3708830" y="482600"/>
                </a:lnTo>
                <a:lnTo>
                  <a:pt x="3673093" y="457200"/>
                </a:lnTo>
                <a:lnTo>
                  <a:pt x="3636802" y="431800"/>
                </a:lnTo>
                <a:lnTo>
                  <a:pt x="3599966" y="406400"/>
                </a:lnTo>
                <a:lnTo>
                  <a:pt x="3570861" y="381000"/>
                </a:lnTo>
                <a:close/>
              </a:path>
              <a:path w="4582159" h="2273300">
                <a:moveTo>
                  <a:pt x="2671960" y="25400"/>
                </a:moveTo>
                <a:lnTo>
                  <a:pt x="1910126" y="25400"/>
                </a:lnTo>
                <a:lnTo>
                  <a:pt x="1772220" y="63500"/>
                </a:lnTo>
                <a:lnTo>
                  <a:pt x="2809867" y="63500"/>
                </a:lnTo>
                <a:lnTo>
                  <a:pt x="2671960" y="25400"/>
                </a:lnTo>
                <a:close/>
              </a:path>
              <a:path w="4582159" h="2273300">
                <a:moveTo>
                  <a:pt x="2578426" y="12700"/>
                </a:moveTo>
                <a:lnTo>
                  <a:pt x="2003659" y="12700"/>
                </a:lnTo>
                <a:lnTo>
                  <a:pt x="1956740" y="25400"/>
                </a:lnTo>
                <a:lnTo>
                  <a:pt x="2625346" y="25400"/>
                </a:lnTo>
                <a:lnTo>
                  <a:pt x="2578426" y="12700"/>
                </a:lnTo>
                <a:close/>
              </a:path>
              <a:path w="4582159" h="2273300">
                <a:moveTo>
                  <a:pt x="2435931" y="0"/>
                </a:moveTo>
                <a:lnTo>
                  <a:pt x="2146153" y="0"/>
                </a:lnTo>
                <a:lnTo>
                  <a:pt x="2098376" y="12700"/>
                </a:lnTo>
                <a:lnTo>
                  <a:pt x="2483709" y="12700"/>
                </a:lnTo>
                <a:lnTo>
                  <a:pt x="2435931" y="0"/>
                </a:lnTo>
                <a:close/>
              </a:path>
            </a:pathLst>
          </a:custGeom>
          <a:solidFill>
            <a:srgbClr val="93C8E2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890422" y="5911241"/>
            <a:ext cx="10253103" cy="3620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4817071" y="5078530"/>
            <a:ext cx="2400300" cy="1761489"/>
          </a:xfrm>
          <a:custGeom>
            <a:avLst/>
            <a:gdLst/>
            <a:ahLst/>
            <a:cxnLst/>
            <a:rect l="l" t="t" r="r" b="b"/>
            <a:pathLst>
              <a:path w="2400300" h="1761490">
                <a:moveTo>
                  <a:pt x="1199907" y="0"/>
                </a:moveTo>
                <a:lnTo>
                  <a:pt x="1151647" y="948"/>
                </a:lnTo>
                <a:lnTo>
                  <a:pt x="1103870" y="3770"/>
                </a:lnTo>
                <a:lnTo>
                  <a:pt x="1056613" y="8431"/>
                </a:lnTo>
                <a:lnTo>
                  <a:pt x="1009912" y="14893"/>
                </a:lnTo>
                <a:lnTo>
                  <a:pt x="963802" y="23122"/>
                </a:lnTo>
                <a:lnTo>
                  <a:pt x="918319" y="33081"/>
                </a:lnTo>
                <a:lnTo>
                  <a:pt x="873499" y="44736"/>
                </a:lnTo>
                <a:lnTo>
                  <a:pt x="829377" y="58050"/>
                </a:lnTo>
                <a:lnTo>
                  <a:pt x="785991" y="72988"/>
                </a:lnTo>
                <a:lnTo>
                  <a:pt x="743375" y="89514"/>
                </a:lnTo>
                <a:lnTo>
                  <a:pt x="701565" y="107592"/>
                </a:lnTo>
                <a:lnTo>
                  <a:pt x="660597" y="127187"/>
                </a:lnTo>
                <a:lnTo>
                  <a:pt x="620508" y="148263"/>
                </a:lnTo>
                <a:lnTo>
                  <a:pt x="581332" y="170784"/>
                </a:lnTo>
                <a:lnTo>
                  <a:pt x="543106" y="194715"/>
                </a:lnTo>
                <a:lnTo>
                  <a:pt x="505866" y="220020"/>
                </a:lnTo>
                <a:lnTo>
                  <a:pt x="469646" y="246662"/>
                </a:lnTo>
                <a:lnTo>
                  <a:pt x="434485" y="274608"/>
                </a:lnTo>
                <a:lnTo>
                  <a:pt x="400416" y="303820"/>
                </a:lnTo>
                <a:lnTo>
                  <a:pt x="367476" y="334263"/>
                </a:lnTo>
                <a:lnTo>
                  <a:pt x="335701" y="365902"/>
                </a:lnTo>
                <a:lnTo>
                  <a:pt x="305127" y="398700"/>
                </a:lnTo>
                <a:lnTo>
                  <a:pt x="275789" y="432623"/>
                </a:lnTo>
                <a:lnTo>
                  <a:pt x="247723" y="467634"/>
                </a:lnTo>
                <a:lnTo>
                  <a:pt x="220965" y="503697"/>
                </a:lnTo>
                <a:lnTo>
                  <a:pt x="195552" y="540778"/>
                </a:lnTo>
                <a:lnTo>
                  <a:pt x="171518" y="578839"/>
                </a:lnTo>
                <a:lnTo>
                  <a:pt x="148900" y="617847"/>
                </a:lnTo>
                <a:lnTo>
                  <a:pt x="127733" y="657764"/>
                </a:lnTo>
                <a:lnTo>
                  <a:pt x="108054" y="698556"/>
                </a:lnTo>
                <a:lnTo>
                  <a:pt x="89898" y="740186"/>
                </a:lnTo>
                <a:lnTo>
                  <a:pt x="73301" y="782618"/>
                </a:lnTo>
                <a:lnTo>
                  <a:pt x="58299" y="825818"/>
                </a:lnTo>
                <a:lnTo>
                  <a:pt x="44927" y="869750"/>
                </a:lnTo>
                <a:lnTo>
                  <a:pt x="33222" y="914377"/>
                </a:lnTo>
                <a:lnTo>
                  <a:pt x="23220" y="959664"/>
                </a:lnTo>
                <a:lnTo>
                  <a:pt x="14956" y="1005576"/>
                </a:lnTo>
                <a:lnTo>
                  <a:pt x="8466" y="1052076"/>
                </a:lnTo>
                <a:lnTo>
                  <a:pt x="3785" y="1099129"/>
                </a:lnTo>
                <a:lnTo>
                  <a:pt x="951" y="1146700"/>
                </a:lnTo>
                <a:lnTo>
                  <a:pt x="0" y="1194693"/>
                </a:lnTo>
                <a:lnTo>
                  <a:pt x="951" y="1242805"/>
                </a:lnTo>
                <a:lnTo>
                  <a:pt x="3785" y="1290376"/>
                </a:lnTo>
                <a:lnTo>
                  <a:pt x="8466" y="1337431"/>
                </a:lnTo>
                <a:lnTo>
                  <a:pt x="14956" y="1383932"/>
                </a:lnTo>
                <a:lnTo>
                  <a:pt x="23220" y="1429844"/>
                </a:lnTo>
                <a:lnTo>
                  <a:pt x="33222" y="1475132"/>
                </a:lnTo>
                <a:lnTo>
                  <a:pt x="44927" y="1519760"/>
                </a:lnTo>
                <a:lnTo>
                  <a:pt x="58299" y="1563692"/>
                </a:lnTo>
                <a:lnTo>
                  <a:pt x="73301" y="1606892"/>
                </a:lnTo>
                <a:lnTo>
                  <a:pt x="89898" y="1649326"/>
                </a:lnTo>
                <a:lnTo>
                  <a:pt x="108054" y="1690956"/>
                </a:lnTo>
                <a:lnTo>
                  <a:pt x="127733" y="1731748"/>
                </a:lnTo>
                <a:lnTo>
                  <a:pt x="143495" y="1761473"/>
                </a:lnTo>
                <a:lnTo>
                  <a:pt x="2256317" y="1761473"/>
                </a:lnTo>
                <a:lnTo>
                  <a:pt x="2291758" y="1690956"/>
                </a:lnTo>
                <a:lnTo>
                  <a:pt x="2309915" y="1649326"/>
                </a:lnTo>
                <a:lnTo>
                  <a:pt x="2326512" y="1606892"/>
                </a:lnTo>
                <a:lnTo>
                  <a:pt x="2341514" y="1563692"/>
                </a:lnTo>
                <a:lnTo>
                  <a:pt x="2354886" y="1519760"/>
                </a:lnTo>
                <a:lnTo>
                  <a:pt x="2366591" y="1475132"/>
                </a:lnTo>
                <a:lnTo>
                  <a:pt x="2376594" y="1429844"/>
                </a:lnTo>
                <a:lnTo>
                  <a:pt x="2384858" y="1383932"/>
                </a:lnTo>
                <a:lnTo>
                  <a:pt x="2391348" y="1337431"/>
                </a:lnTo>
                <a:lnTo>
                  <a:pt x="2396029" y="1290376"/>
                </a:lnTo>
                <a:lnTo>
                  <a:pt x="2398863" y="1242805"/>
                </a:lnTo>
                <a:lnTo>
                  <a:pt x="2399815" y="1194811"/>
                </a:lnTo>
                <a:lnTo>
                  <a:pt x="2398863" y="1146700"/>
                </a:lnTo>
                <a:lnTo>
                  <a:pt x="2396029" y="1099129"/>
                </a:lnTo>
                <a:lnTo>
                  <a:pt x="2391348" y="1052076"/>
                </a:lnTo>
                <a:lnTo>
                  <a:pt x="2384858" y="1005576"/>
                </a:lnTo>
                <a:lnTo>
                  <a:pt x="2376594" y="959664"/>
                </a:lnTo>
                <a:lnTo>
                  <a:pt x="2366591" y="914377"/>
                </a:lnTo>
                <a:lnTo>
                  <a:pt x="2354886" y="869750"/>
                </a:lnTo>
                <a:lnTo>
                  <a:pt x="2341514" y="825818"/>
                </a:lnTo>
                <a:lnTo>
                  <a:pt x="2326512" y="782618"/>
                </a:lnTo>
                <a:lnTo>
                  <a:pt x="2309915" y="740186"/>
                </a:lnTo>
                <a:lnTo>
                  <a:pt x="2291758" y="698556"/>
                </a:lnTo>
                <a:lnTo>
                  <a:pt x="2272079" y="657764"/>
                </a:lnTo>
                <a:lnTo>
                  <a:pt x="2250912" y="617847"/>
                </a:lnTo>
                <a:lnTo>
                  <a:pt x="2228293" y="578839"/>
                </a:lnTo>
                <a:lnTo>
                  <a:pt x="2204259" y="540778"/>
                </a:lnTo>
                <a:lnTo>
                  <a:pt x="2178845" y="503697"/>
                </a:lnTo>
                <a:lnTo>
                  <a:pt x="2152087" y="467634"/>
                </a:lnTo>
                <a:lnTo>
                  <a:pt x="2124021" y="432623"/>
                </a:lnTo>
                <a:lnTo>
                  <a:pt x="2094683" y="398700"/>
                </a:lnTo>
                <a:lnTo>
                  <a:pt x="2064108" y="365902"/>
                </a:lnTo>
                <a:lnTo>
                  <a:pt x="2032333" y="334263"/>
                </a:lnTo>
                <a:lnTo>
                  <a:pt x="1999393" y="303820"/>
                </a:lnTo>
                <a:lnTo>
                  <a:pt x="1965324" y="274608"/>
                </a:lnTo>
                <a:lnTo>
                  <a:pt x="1930162" y="246662"/>
                </a:lnTo>
                <a:lnTo>
                  <a:pt x="1893943" y="220020"/>
                </a:lnTo>
                <a:lnTo>
                  <a:pt x="1856702" y="194715"/>
                </a:lnTo>
                <a:lnTo>
                  <a:pt x="1818476" y="170784"/>
                </a:lnTo>
                <a:lnTo>
                  <a:pt x="1779301" y="148263"/>
                </a:lnTo>
                <a:lnTo>
                  <a:pt x="1739211" y="127187"/>
                </a:lnTo>
                <a:lnTo>
                  <a:pt x="1698244" y="107592"/>
                </a:lnTo>
                <a:lnTo>
                  <a:pt x="1656434" y="89514"/>
                </a:lnTo>
                <a:lnTo>
                  <a:pt x="1613818" y="72988"/>
                </a:lnTo>
                <a:lnTo>
                  <a:pt x="1570432" y="58050"/>
                </a:lnTo>
                <a:lnTo>
                  <a:pt x="1526311" y="44736"/>
                </a:lnTo>
                <a:lnTo>
                  <a:pt x="1481491" y="33081"/>
                </a:lnTo>
                <a:lnTo>
                  <a:pt x="1436009" y="23122"/>
                </a:lnTo>
                <a:lnTo>
                  <a:pt x="1389899" y="14893"/>
                </a:lnTo>
                <a:lnTo>
                  <a:pt x="1343198" y="8431"/>
                </a:lnTo>
                <a:lnTo>
                  <a:pt x="1295942" y="3770"/>
                </a:lnTo>
                <a:lnTo>
                  <a:pt x="1248166" y="948"/>
                </a:lnTo>
                <a:lnTo>
                  <a:pt x="1199907" y="0"/>
                </a:lnTo>
                <a:close/>
              </a:path>
            </a:pathLst>
          </a:custGeom>
          <a:solidFill>
            <a:srgbClr val="8DCEE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5036692" y="5291988"/>
            <a:ext cx="2150237" cy="1548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5140248" y="5400323"/>
            <a:ext cx="1753870" cy="1440180"/>
          </a:xfrm>
          <a:custGeom>
            <a:avLst/>
            <a:gdLst/>
            <a:ahLst/>
            <a:cxnLst/>
            <a:rect l="l" t="t" r="r" b="b"/>
            <a:pathLst>
              <a:path w="1753870" h="1440179">
                <a:moveTo>
                  <a:pt x="876728" y="0"/>
                </a:moveTo>
                <a:lnTo>
                  <a:pt x="828624" y="1291"/>
                </a:lnTo>
                <a:lnTo>
                  <a:pt x="781199" y="5122"/>
                </a:lnTo>
                <a:lnTo>
                  <a:pt x="734519" y="11425"/>
                </a:lnTo>
                <a:lnTo>
                  <a:pt x="688650" y="20134"/>
                </a:lnTo>
                <a:lnTo>
                  <a:pt x="643660" y="31182"/>
                </a:lnTo>
                <a:lnTo>
                  <a:pt x="599615" y="44503"/>
                </a:lnTo>
                <a:lnTo>
                  <a:pt x="556582" y="60030"/>
                </a:lnTo>
                <a:lnTo>
                  <a:pt x="514629" y="77697"/>
                </a:lnTo>
                <a:lnTo>
                  <a:pt x="473821" y="97436"/>
                </a:lnTo>
                <a:lnTo>
                  <a:pt x="434227" y="119182"/>
                </a:lnTo>
                <a:lnTo>
                  <a:pt x="395912" y="142868"/>
                </a:lnTo>
                <a:lnTo>
                  <a:pt x="358944" y="168428"/>
                </a:lnTo>
                <a:lnTo>
                  <a:pt x="323389" y="195794"/>
                </a:lnTo>
                <a:lnTo>
                  <a:pt x="289314" y="224901"/>
                </a:lnTo>
                <a:lnTo>
                  <a:pt x="256787" y="255681"/>
                </a:lnTo>
                <a:lnTo>
                  <a:pt x="225873" y="288068"/>
                </a:lnTo>
                <a:lnTo>
                  <a:pt x="196641" y="321996"/>
                </a:lnTo>
                <a:lnTo>
                  <a:pt x="169156" y="357397"/>
                </a:lnTo>
                <a:lnTo>
                  <a:pt x="143486" y="394206"/>
                </a:lnTo>
                <a:lnTo>
                  <a:pt x="119697" y="432356"/>
                </a:lnTo>
                <a:lnTo>
                  <a:pt x="97856" y="471781"/>
                </a:lnTo>
                <a:lnTo>
                  <a:pt x="78031" y="512413"/>
                </a:lnTo>
                <a:lnTo>
                  <a:pt x="60287" y="554186"/>
                </a:lnTo>
                <a:lnTo>
                  <a:pt x="44693" y="597034"/>
                </a:lnTo>
                <a:lnTo>
                  <a:pt x="31314" y="640889"/>
                </a:lnTo>
                <a:lnTo>
                  <a:pt x="20218" y="685687"/>
                </a:lnTo>
                <a:lnTo>
                  <a:pt x="11471" y="731359"/>
                </a:lnTo>
                <a:lnTo>
                  <a:pt x="5141" y="777839"/>
                </a:lnTo>
                <a:lnTo>
                  <a:pt x="1293" y="825062"/>
                </a:lnTo>
                <a:lnTo>
                  <a:pt x="0" y="872831"/>
                </a:lnTo>
                <a:lnTo>
                  <a:pt x="1293" y="920858"/>
                </a:lnTo>
                <a:lnTo>
                  <a:pt x="5141" y="968082"/>
                </a:lnTo>
                <a:lnTo>
                  <a:pt x="11471" y="1014563"/>
                </a:lnTo>
                <a:lnTo>
                  <a:pt x="20218" y="1060237"/>
                </a:lnTo>
                <a:lnTo>
                  <a:pt x="31314" y="1105035"/>
                </a:lnTo>
                <a:lnTo>
                  <a:pt x="44693" y="1148891"/>
                </a:lnTo>
                <a:lnTo>
                  <a:pt x="60287" y="1191740"/>
                </a:lnTo>
                <a:lnTo>
                  <a:pt x="78031" y="1233514"/>
                </a:lnTo>
                <a:lnTo>
                  <a:pt x="97856" y="1274146"/>
                </a:lnTo>
                <a:lnTo>
                  <a:pt x="119697" y="1313571"/>
                </a:lnTo>
                <a:lnTo>
                  <a:pt x="143486" y="1351722"/>
                </a:lnTo>
                <a:lnTo>
                  <a:pt x="169156" y="1388531"/>
                </a:lnTo>
                <a:lnTo>
                  <a:pt x="196641" y="1423934"/>
                </a:lnTo>
                <a:lnTo>
                  <a:pt x="210208" y="1439680"/>
                </a:lnTo>
                <a:lnTo>
                  <a:pt x="1543252" y="1439680"/>
                </a:lnTo>
                <a:lnTo>
                  <a:pt x="1584303" y="1388531"/>
                </a:lnTo>
                <a:lnTo>
                  <a:pt x="1609973" y="1351722"/>
                </a:lnTo>
                <a:lnTo>
                  <a:pt x="1633762" y="1313571"/>
                </a:lnTo>
                <a:lnTo>
                  <a:pt x="1655602" y="1274146"/>
                </a:lnTo>
                <a:lnTo>
                  <a:pt x="1675427" y="1233514"/>
                </a:lnTo>
                <a:lnTo>
                  <a:pt x="1693170" y="1191740"/>
                </a:lnTo>
                <a:lnTo>
                  <a:pt x="1708764" y="1148891"/>
                </a:lnTo>
                <a:lnTo>
                  <a:pt x="1722142" y="1105035"/>
                </a:lnTo>
                <a:lnTo>
                  <a:pt x="1733238" y="1060237"/>
                </a:lnTo>
                <a:lnTo>
                  <a:pt x="1741985" y="1014563"/>
                </a:lnTo>
                <a:lnTo>
                  <a:pt x="1748315" y="968082"/>
                </a:lnTo>
                <a:lnTo>
                  <a:pt x="1752162" y="920858"/>
                </a:lnTo>
                <a:lnTo>
                  <a:pt x="1753456" y="873088"/>
                </a:lnTo>
                <a:lnTo>
                  <a:pt x="1752162" y="825062"/>
                </a:lnTo>
                <a:lnTo>
                  <a:pt x="1748315" y="777839"/>
                </a:lnTo>
                <a:lnTo>
                  <a:pt x="1741985" y="731359"/>
                </a:lnTo>
                <a:lnTo>
                  <a:pt x="1733238" y="685687"/>
                </a:lnTo>
                <a:lnTo>
                  <a:pt x="1722142" y="640889"/>
                </a:lnTo>
                <a:lnTo>
                  <a:pt x="1708764" y="597034"/>
                </a:lnTo>
                <a:lnTo>
                  <a:pt x="1693170" y="554186"/>
                </a:lnTo>
                <a:lnTo>
                  <a:pt x="1675427" y="512413"/>
                </a:lnTo>
                <a:lnTo>
                  <a:pt x="1655602" y="471781"/>
                </a:lnTo>
                <a:lnTo>
                  <a:pt x="1633762" y="432356"/>
                </a:lnTo>
                <a:lnTo>
                  <a:pt x="1609973" y="394206"/>
                </a:lnTo>
                <a:lnTo>
                  <a:pt x="1584303" y="357397"/>
                </a:lnTo>
                <a:lnTo>
                  <a:pt x="1556819" y="321996"/>
                </a:lnTo>
                <a:lnTo>
                  <a:pt x="1527587" y="288068"/>
                </a:lnTo>
                <a:lnTo>
                  <a:pt x="1496674" y="255681"/>
                </a:lnTo>
                <a:lnTo>
                  <a:pt x="1464146" y="224901"/>
                </a:lnTo>
                <a:lnTo>
                  <a:pt x="1430072" y="195794"/>
                </a:lnTo>
                <a:lnTo>
                  <a:pt x="1394517" y="168428"/>
                </a:lnTo>
                <a:lnTo>
                  <a:pt x="1357549" y="142868"/>
                </a:lnTo>
                <a:lnTo>
                  <a:pt x="1319234" y="119182"/>
                </a:lnTo>
                <a:lnTo>
                  <a:pt x="1279640" y="97436"/>
                </a:lnTo>
                <a:lnTo>
                  <a:pt x="1238832" y="77697"/>
                </a:lnTo>
                <a:lnTo>
                  <a:pt x="1196879" y="60030"/>
                </a:lnTo>
                <a:lnTo>
                  <a:pt x="1153846" y="44503"/>
                </a:lnTo>
                <a:lnTo>
                  <a:pt x="1109800" y="31182"/>
                </a:lnTo>
                <a:lnTo>
                  <a:pt x="1064810" y="20134"/>
                </a:lnTo>
                <a:lnTo>
                  <a:pt x="1018940" y="11425"/>
                </a:lnTo>
                <a:lnTo>
                  <a:pt x="972259" y="5122"/>
                </a:lnTo>
                <a:lnTo>
                  <a:pt x="924832" y="1291"/>
                </a:lnTo>
                <a:lnTo>
                  <a:pt x="876728" y="0"/>
                </a:lnTo>
                <a:close/>
              </a:path>
            </a:pathLst>
          </a:custGeom>
          <a:solidFill>
            <a:srgbClr val="FFFFFF">
              <a:alpha val="9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5349293" y="5608471"/>
            <a:ext cx="1335405" cy="1231900"/>
          </a:xfrm>
          <a:custGeom>
            <a:avLst/>
            <a:gdLst/>
            <a:ahLst/>
            <a:cxnLst/>
            <a:rect l="l" t="t" r="r" b="b"/>
            <a:pathLst>
              <a:path w="1335404" h="1231900">
                <a:moveTo>
                  <a:pt x="667906" y="0"/>
                </a:moveTo>
                <a:lnTo>
                  <a:pt x="667471" y="0"/>
                </a:lnTo>
                <a:lnTo>
                  <a:pt x="620004" y="1661"/>
                </a:lnTo>
                <a:lnTo>
                  <a:pt x="573225" y="6594"/>
                </a:lnTo>
                <a:lnTo>
                  <a:pt x="527464" y="14678"/>
                </a:lnTo>
                <a:lnTo>
                  <a:pt x="482834" y="25801"/>
                </a:lnTo>
                <a:lnTo>
                  <a:pt x="439448" y="39849"/>
                </a:lnTo>
                <a:lnTo>
                  <a:pt x="397418" y="56712"/>
                </a:lnTo>
                <a:lnTo>
                  <a:pt x="356859" y="76275"/>
                </a:lnTo>
                <a:lnTo>
                  <a:pt x="317882" y="98427"/>
                </a:lnTo>
                <a:lnTo>
                  <a:pt x="280601" y="123054"/>
                </a:lnTo>
                <a:lnTo>
                  <a:pt x="245129" y="150046"/>
                </a:lnTo>
                <a:lnTo>
                  <a:pt x="211579" y="179288"/>
                </a:lnTo>
                <a:lnTo>
                  <a:pt x="180063" y="210668"/>
                </a:lnTo>
                <a:lnTo>
                  <a:pt x="150695" y="244075"/>
                </a:lnTo>
                <a:lnTo>
                  <a:pt x="123588" y="279395"/>
                </a:lnTo>
                <a:lnTo>
                  <a:pt x="98855" y="316516"/>
                </a:lnTo>
                <a:lnTo>
                  <a:pt x="76608" y="355325"/>
                </a:lnTo>
                <a:lnTo>
                  <a:pt x="56961" y="395710"/>
                </a:lnTo>
                <a:lnTo>
                  <a:pt x="40026" y="437558"/>
                </a:lnTo>
                <a:lnTo>
                  <a:pt x="25918" y="480757"/>
                </a:lnTo>
                <a:lnTo>
                  <a:pt x="14747" y="525195"/>
                </a:lnTo>
                <a:lnTo>
                  <a:pt x="6629" y="570758"/>
                </a:lnTo>
                <a:lnTo>
                  <a:pt x="1675" y="617334"/>
                </a:lnTo>
                <a:lnTo>
                  <a:pt x="0" y="664843"/>
                </a:lnTo>
                <a:lnTo>
                  <a:pt x="1675" y="712290"/>
                </a:lnTo>
                <a:lnTo>
                  <a:pt x="6629" y="758868"/>
                </a:lnTo>
                <a:lnTo>
                  <a:pt x="14747" y="804433"/>
                </a:lnTo>
                <a:lnTo>
                  <a:pt x="25918" y="848871"/>
                </a:lnTo>
                <a:lnTo>
                  <a:pt x="40026" y="892071"/>
                </a:lnTo>
                <a:lnTo>
                  <a:pt x="56961" y="933921"/>
                </a:lnTo>
                <a:lnTo>
                  <a:pt x="76608" y="974307"/>
                </a:lnTo>
                <a:lnTo>
                  <a:pt x="98855" y="1013117"/>
                </a:lnTo>
                <a:lnTo>
                  <a:pt x="123588" y="1050238"/>
                </a:lnTo>
                <a:lnTo>
                  <a:pt x="150695" y="1085558"/>
                </a:lnTo>
                <a:lnTo>
                  <a:pt x="180063" y="1118965"/>
                </a:lnTo>
                <a:lnTo>
                  <a:pt x="211579" y="1150347"/>
                </a:lnTo>
                <a:lnTo>
                  <a:pt x="245129" y="1179589"/>
                </a:lnTo>
                <a:lnTo>
                  <a:pt x="280601" y="1206581"/>
                </a:lnTo>
                <a:lnTo>
                  <a:pt x="317882" y="1231208"/>
                </a:lnTo>
                <a:lnTo>
                  <a:pt x="318452" y="1231532"/>
                </a:lnTo>
                <a:lnTo>
                  <a:pt x="1016915" y="1231532"/>
                </a:lnTo>
                <a:lnTo>
                  <a:pt x="1054766" y="1206581"/>
                </a:lnTo>
                <a:lnTo>
                  <a:pt x="1090237" y="1179589"/>
                </a:lnTo>
                <a:lnTo>
                  <a:pt x="1123787" y="1150347"/>
                </a:lnTo>
                <a:lnTo>
                  <a:pt x="1155302" y="1118965"/>
                </a:lnTo>
                <a:lnTo>
                  <a:pt x="1184670" y="1085558"/>
                </a:lnTo>
                <a:lnTo>
                  <a:pt x="1211776" y="1050238"/>
                </a:lnTo>
                <a:lnTo>
                  <a:pt x="1236510" y="1013117"/>
                </a:lnTo>
                <a:lnTo>
                  <a:pt x="1258756" y="974307"/>
                </a:lnTo>
                <a:lnTo>
                  <a:pt x="1278403" y="933921"/>
                </a:lnTo>
                <a:lnTo>
                  <a:pt x="1295337" y="892071"/>
                </a:lnTo>
                <a:lnTo>
                  <a:pt x="1309446" y="848871"/>
                </a:lnTo>
                <a:lnTo>
                  <a:pt x="1320616" y="804433"/>
                </a:lnTo>
                <a:lnTo>
                  <a:pt x="1328735" y="758868"/>
                </a:lnTo>
                <a:lnTo>
                  <a:pt x="1333689" y="712290"/>
                </a:lnTo>
                <a:lnTo>
                  <a:pt x="1335363" y="664811"/>
                </a:lnTo>
                <a:lnTo>
                  <a:pt x="1333689" y="617334"/>
                </a:lnTo>
                <a:lnTo>
                  <a:pt x="1328735" y="570758"/>
                </a:lnTo>
                <a:lnTo>
                  <a:pt x="1320616" y="525195"/>
                </a:lnTo>
                <a:lnTo>
                  <a:pt x="1309446" y="480757"/>
                </a:lnTo>
                <a:lnTo>
                  <a:pt x="1295337" y="437558"/>
                </a:lnTo>
                <a:lnTo>
                  <a:pt x="1278403" y="395710"/>
                </a:lnTo>
                <a:lnTo>
                  <a:pt x="1258756" y="355325"/>
                </a:lnTo>
                <a:lnTo>
                  <a:pt x="1236510" y="316516"/>
                </a:lnTo>
                <a:lnTo>
                  <a:pt x="1211776" y="279395"/>
                </a:lnTo>
                <a:lnTo>
                  <a:pt x="1184670" y="244075"/>
                </a:lnTo>
                <a:lnTo>
                  <a:pt x="1155302" y="210668"/>
                </a:lnTo>
                <a:lnTo>
                  <a:pt x="1123787" y="179288"/>
                </a:lnTo>
                <a:lnTo>
                  <a:pt x="1090237" y="150046"/>
                </a:lnTo>
                <a:lnTo>
                  <a:pt x="1054766" y="123054"/>
                </a:lnTo>
                <a:lnTo>
                  <a:pt x="1017485" y="98427"/>
                </a:lnTo>
                <a:lnTo>
                  <a:pt x="978509" y="76275"/>
                </a:lnTo>
                <a:lnTo>
                  <a:pt x="937951" y="56712"/>
                </a:lnTo>
                <a:lnTo>
                  <a:pt x="895922" y="39849"/>
                </a:lnTo>
                <a:lnTo>
                  <a:pt x="852537" y="25801"/>
                </a:lnTo>
                <a:lnTo>
                  <a:pt x="807908" y="14678"/>
                </a:lnTo>
                <a:lnTo>
                  <a:pt x="762148" y="6594"/>
                </a:lnTo>
                <a:lnTo>
                  <a:pt x="715371" y="1661"/>
                </a:lnTo>
                <a:lnTo>
                  <a:pt x="6679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0" y="0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40006" y="0"/>
                </a:moveTo>
                <a:lnTo>
                  <a:pt x="0" y="0"/>
                </a:lnTo>
                <a:lnTo>
                  <a:pt x="0" y="1045364"/>
                </a:lnTo>
                <a:lnTo>
                  <a:pt x="12240006" y="410821"/>
                </a:lnTo>
                <a:lnTo>
                  <a:pt x="12240006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627634" y="181164"/>
            <a:ext cx="1538731" cy="648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875202" y="2862247"/>
            <a:ext cx="0" cy="36195"/>
          </a:xfrm>
          <a:custGeom>
            <a:avLst/>
            <a:gdLst/>
            <a:ahLst/>
            <a:cxnLst/>
            <a:rect l="l" t="t" r="r" b="b"/>
            <a:pathLst>
              <a:path h="36194">
                <a:moveTo>
                  <a:pt x="0" y="35750"/>
                </a:moveTo>
                <a:lnTo>
                  <a:pt x="0" y="0"/>
                </a:lnTo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622300" y="1644192"/>
            <a:ext cx="11095355" cy="0"/>
          </a:xfrm>
          <a:custGeom>
            <a:avLst/>
            <a:gdLst/>
            <a:ahLst/>
            <a:cxnLst/>
            <a:rect l="l" t="t" r="r" b="b"/>
            <a:pathLst>
              <a:path w="11095355">
                <a:moveTo>
                  <a:pt x="0" y="0"/>
                </a:moveTo>
                <a:lnTo>
                  <a:pt x="11095240" y="0"/>
                </a:lnTo>
              </a:path>
            </a:pathLst>
          </a:custGeom>
          <a:ln w="34721">
            <a:solidFill>
              <a:srgbClr val="82AD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Helvetica-BoldOblique"/>
                <a:cs typeface="Helvetica-BoldObliq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2140" y="1574419"/>
            <a:ext cx="5325618" cy="45178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05042" y="1574419"/>
            <a:ext cx="5325618" cy="45178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239993" cy="6833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240260" cy="6833870"/>
          </a:xfrm>
          <a:custGeom>
            <a:avLst/>
            <a:gdLst/>
            <a:ahLst/>
            <a:cxnLst/>
            <a:rect l="l" t="t" r="r" b="b"/>
            <a:pathLst>
              <a:path w="12240260" h="6833870">
                <a:moveTo>
                  <a:pt x="0" y="0"/>
                </a:moveTo>
                <a:lnTo>
                  <a:pt x="12240006" y="0"/>
                </a:lnTo>
                <a:lnTo>
                  <a:pt x="12240006" y="6833577"/>
                </a:lnTo>
                <a:lnTo>
                  <a:pt x="0" y="6833577"/>
                </a:lnTo>
                <a:lnTo>
                  <a:pt x="0" y="0"/>
                </a:lnTo>
                <a:close/>
              </a:path>
            </a:pathLst>
          </a:custGeom>
          <a:solidFill>
            <a:srgbClr val="00AFEA">
              <a:alpha val="61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Helvetica-BoldOblique"/>
                <a:cs typeface="Helvetica-BoldObliq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15665" y="1240792"/>
            <a:ext cx="5411469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1">
                <a:solidFill>
                  <a:schemeClr val="bg1"/>
                </a:solidFill>
                <a:latin typeface="Helvetica-BoldOblique"/>
                <a:cs typeface="Helvetica-BoldObliq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5459" y="1783444"/>
            <a:ext cx="11231880" cy="4226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1">
                <a:solidFill>
                  <a:schemeClr val="bg1"/>
                </a:solidFill>
                <a:latin typeface="Helvetica-BoldOblique"/>
                <a:cs typeface="Helvetica-BoldObliq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62552" y="6366129"/>
            <a:ext cx="3917696" cy="34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12140" y="6366129"/>
            <a:ext cx="2815844" cy="34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14816" y="6366129"/>
            <a:ext cx="2815844" cy="34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13.xml"/><Relationship Id="rId7" Type="http://schemas.openxmlformats.org/officeDocument/2006/relationships/slide" Target="slide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10" Type="http://schemas.openxmlformats.org/officeDocument/2006/relationships/image" Target="../media/image12.png"/><Relationship Id="rId4" Type="http://schemas.openxmlformats.org/officeDocument/2006/relationships/slide" Target="slide14.xml"/><Relationship Id="rId9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239993" cy="684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0653" y="714866"/>
            <a:ext cx="9246235" cy="279019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4100" b="1" i="1" spc="-60" dirty="0">
                <a:solidFill>
                  <a:srgbClr val="FFFFFF"/>
                </a:solidFill>
                <a:latin typeface="Helvetica-BoldOblique"/>
                <a:cs typeface="Helvetica-BoldOblique"/>
              </a:rPr>
              <a:t>HAVE </a:t>
            </a:r>
            <a:r>
              <a:rPr sz="4100" b="1" i="1" spc="15" dirty="0">
                <a:solidFill>
                  <a:srgbClr val="FFFFFF"/>
                </a:solidFill>
                <a:latin typeface="Helvetica-BoldOblique"/>
                <a:cs typeface="Helvetica-BoldOblique"/>
              </a:rPr>
              <a:t>YOU EVER </a:t>
            </a:r>
            <a:r>
              <a:rPr sz="4100" b="1" i="1" spc="10" dirty="0">
                <a:solidFill>
                  <a:srgbClr val="FFFFFF"/>
                </a:solidFill>
                <a:latin typeface="Helvetica-BoldOblique"/>
                <a:cs typeface="Helvetica-BoldOblique"/>
              </a:rPr>
              <a:t>VISITED </a:t>
            </a:r>
            <a:r>
              <a:rPr sz="4100" b="1" i="1" spc="1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</a:t>
            </a:r>
            <a:r>
              <a:rPr sz="4100" b="1" i="1" spc="-100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4100" b="1" i="1" spc="10" dirty="0">
                <a:solidFill>
                  <a:srgbClr val="FFFFFF"/>
                </a:solidFill>
                <a:latin typeface="Helvetica-BoldOblique"/>
                <a:cs typeface="Helvetica-BoldOblique"/>
              </a:rPr>
              <a:t>UAE?</a:t>
            </a:r>
            <a:endParaRPr sz="4100" dirty="0">
              <a:latin typeface="Helvetica-BoldOblique"/>
              <a:cs typeface="Helvetica-BoldOblique"/>
            </a:endParaRPr>
          </a:p>
          <a:p>
            <a:pPr marL="12700" marR="472440">
              <a:lnSpc>
                <a:spcPts val="4170"/>
              </a:lnSpc>
              <a:spcBef>
                <a:spcPts val="1710"/>
              </a:spcBef>
            </a:pPr>
            <a:r>
              <a:rPr sz="4100" b="1" i="1" spc="15" dirty="0">
                <a:solidFill>
                  <a:srgbClr val="FFFFFF"/>
                </a:solidFill>
                <a:latin typeface="Helvetica-BoldOblique"/>
                <a:cs typeface="Helvetica-BoldOblique"/>
              </a:rPr>
              <a:t>DO YOU KNOW WHY </a:t>
            </a:r>
            <a:r>
              <a:rPr sz="4100" b="1" i="1" spc="10" dirty="0">
                <a:solidFill>
                  <a:srgbClr val="FFFFFF"/>
                </a:solidFill>
                <a:latin typeface="Helvetica-BoldOblique"/>
                <a:cs typeface="Helvetica-BoldOblique"/>
              </a:rPr>
              <a:t>ITS</a:t>
            </a:r>
            <a:r>
              <a:rPr sz="4100" b="1" i="1" spc="-245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4100" b="1" i="1" spc="10" dirty="0">
                <a:solidFill>
                  <a:srgbClr val="FFFFFF"/>
                </a:solidFill>
                <a:latin typeface="Helvetica-BoldOblique"/>
                <a:cs typeface="Helvetica-BoldOblique"/>
              </a:rPr>
              <a:t>STREETS  ARE </a:t>
            </a:r>
            <a:r>
              <a:rPr sz="4100" b="1" i="1" spc="15" dirty="0">
                <a:solidFill>
                  <a:srgbClr val="FFFFFF"/>
                </a:solidFill>
                <a:latin typeface="Helvetica-BoldOblique"/>
                <a:cs typeface="Helvetica-BoldOblique"/>
              </a:rPr>
              <a:t>SO</a:t>
            </a:r>
            <a:r>
              <a:rPr sz="4100" b="1" i="1" spc="-15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4100" b="1" i="1" spc="10" dirty="0">
                <a:solidFill>
                  <a:srgbClr val="FFFFFF"/>
                </a:solidFill>
                <a:latin typeface="Helvetica-BoldOblique"/>
                <a:cs typeface="Helvetica-BoldOblique"/>
              </a:rPr>
              <a:t>CLEANNNN?</a:t>
            </a:r>
            <a:endParaRPr sz="4100" dirty="0">
              <a:latin typeface="Helvetica-BoldOblique"/>
              <a:cs typeface="Helvetica-BoldOblique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4100" b="1" i="1" spc="5" dirty="0">
                <a:solidFill>
                  <a:srgbClr val="FFFFFF"/>
                </a:solidFill>
                <a:latin typeface="Helvetica-BoldOblique"/>
                <a:cs typeface="Helvetica-BoldOblique"/>
              </a:rPr>
              <a:t>NO?!</a:t>
            </a:r>
            <a:endParaRPr sz="4100" dirty="0">
              <a:latin typeface="Helvetica-BoldOblique"/>
              <a:cs typeface="Helvetica-BoldObliq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39993" y="0"/>
                </a:moveTo>
                <a:lnTo>
                  <a:pt x="0" y="0"/>
                </a:lnTo>
                <a:lnTo>
                  <a:pt x="0" y="1045362"/>
                </a:lnTo>
                <a:lnTo>
                  <a:pt x="12239993" y="410819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2300" y="1206562"/>
            <a:ext cx="6884670" cy="538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71334" algn="l"/>
              </a:tabLst>
            </a:pPr>
            <a:r>
              <a:rPr sz="2200" b="1" i="1" u="heavy" spc="-5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BEEAH </a:t>
            </a:r>
            <a:r>
              <a:rPr sz="2200" b="1" i="1" u="heavy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GROUP</a:t>
            </a:r>
            <a:r>
              <a:rPr sz="2200" b="1" i="1" u="heavy" spc="-105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 </a:t>
            </a:r>
            <a:r>
              <a:rPr sz="2200" b="1" i="1" u="heavy" spc="-10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Vision:	</a:t>
            </a:r>
            <a:endParaRPr sz="2200" dirty="0">
              <a:latin typeface="Helvetica-BoldOblique"/>
              <a:cs typeface="Helvetica-BoldOblique"/>
            </a:endParaRPr>
          </a:p>
          <a:p>
            <a:pPr marL="12700" marR="316230">
              <a:lnSpc>
                <a:spcPct val="103000"/>
              </a:lnSpc>
            </a:pPr>
            <a:r>
              <a:rPr sz="2200" b="1" i="1" spc="-85" dirty="0">
                <a:solidFill>
                  <a:srgbClr val="00AFEA"/>
                </a:solidFill>
                <a:latin typeface="Helvetica-BoldOblique"/>
                <a:cs typeface="Helvetica-BoldOblique"/>
              </a:rPr>
              <a:t>To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pioneer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sustainable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quality of life in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MENA  region and</a:t>
            </a:r>
            <a:r>
              <a:rPr sz="2200" b="1" i="1" spc="-1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beyond.</a:t>
            </a:r>
            <a:endParaRPr sz="2200" dirty="0">
              <a:latin typeface="Helvetica-BoldOblique"/>
              <a:cs typeface="Helvetica-BoldOblique"/>
            </a:endParaRPr>
          </a:p>
          <a:p>
            <a:pPr marL="12700" marR="5080">
              <a:lnSpc>
                <a:spcPct val="103000"/>
              </a:lnSpc>
              <a:spcBef>
                <a:spcPts val="1520"/>
              </a:spcBef>
              <a:tabLst>
                <a:tab pos="394970" algn="l"/>
                <a:tab pos="6871334" algn="l"/>
              </a:tabLst>
            </a:pPr>
            <a:r>
              <a:rPr sz="2200" b="1" i="1" u="heavy" spc="-5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BEEAH</a:t>
            </a:r>
            <a:r>
              <a:rPr sz="2200" b="1" i="1" u="heavy" spc="-55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 </a:t>
            </a:r>
            <a:r>
              <a:rPr sz="2200" b="1" i="1" u="heavy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GROUP</a:t>
            </a:r>
            <a:r>
              <a:rPr sz="2200" b="1" i="1" u="heavy" spc="-85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 </a:t>
            </a:r>
            <a:r>
              <a:rPr sz="2200" b="1" i="1" u="heavy" spc="-5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Mission: </a:t>
            </a:r>
            <a:r>
              <a:rPr sz="2200" b="1" i="1" u="heavy" dirty="0">
                <a:solidFill>
                  <a:srgbClr val="82AD4B"/>
                </a:solidFill>
                <a:uFill>
                  <a:solidFill>
                    <a:srgbClr val="82AD4B"/>
                  </a:solidFill>
                </a:uFill>
                <a:latin typeface="Helvetica-BoldOblique"/>
                <a:cs typeface="Helvetica-BoldOblique"/>
              </a:rPr>
              <a:t>	</a:t>
            </a:r>
            <a:r>
              <a:rPr sz="2200" b="1" i="1" dirty="0">
                <a:solidFill>
                  <a:srgbClr val="82AD4B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                                           </a:t>
            </a:r>
            <a:r>
              <a:rPr sz="2200" b="1" i="1" spc="210" dirty="0">
                <a:solidFill>
                  <a:srgbClr val="82AD4B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1/	</a:t>
            </a:r>
            <a:r>
              <a:rPr sz="2200" b="1" i="1" spc="-105" dirty="0">
                <a:solidFill>
                  <a:srgbClr val="00AFEA"/>
                </a:solidFill>
                <a:latin typeface="Helvetica-BoldOblique"/>
                <a:cs typeface="Helvetica-BoldOblique"/>
              </a:rPr>
              <a:t>To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create strong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partnerships </a:t>
            </a:r>
            <a:r>
              <a:rPr sz="2200" b="1" i="1" spc="-30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provide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smart  sustainable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solution </a:t>
            </a:r>
            <a:r>
              <a:rPr sz="2200" b="1" i="1" spc="-25" dirty="0">
                <a:solidFill>
                  <a:srgbClr val="00AFEA"/>
                </a:solidFill>
                <a:latin typeface="Helvetica-BoldOblique"/>
                <a:cs typeface="Helvetica-BoldOblique"/>
              </a:rPr>
              <a:t>in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integrated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waste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 environmental management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,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renewable, </a:t>
            </a:r>
            <a:r>
              <a:rPr sz="2200" b="1" i="1" spc="-65" dirty="0">
                <a:solidFill>
                  <a:srgbClr val="00AFEA"/>
                </a:solidFill>
                <a:latin typeface="Helvetica-BoldOblique"/>
                <a:cs typeface="Helvetica-BoldOblique"/>
              </a:rPr>
              <a:t>energy, 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transportation, healthcare,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education </a:t>
            </a:r>
            <a:r>
              <a:rPr sz="2200" b="1" i="1" spc="-30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</a:t>
            </a:r>
            <a:r>
              <a:rPr sz="2200" b="1" i="1" spc="-23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research.</a:t>
            </a:r>
            <a:endParaRPr sz="2200" dirty="0">
              <a:latin typeface="Helvetica-BoldOblique"/>
              <a:cs typeface="Helvetica-BoldOblique"/>
            </a:endParaRPr>
          </a:p>
          <a:p>
            <a:pPr marL="12700" marR="511175">
              <a:lnSpc>
                <a:spcPct val="103000"/>
              </a:lnSpc>
              <a:tabLst>
                <a:tab pos="394970" algn="l"/>
              </a:tabLst>
            </a:pPr>
            <a:r>
              <a:rPr sz="22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2/	</a:t>
            </a:r>
            <a:r>
              <a:rPr sz="2200" b="1" i="1" spc="-105" dirty="0">
                <a:solidFill>
                  <a:srgbClr val="00AFEA"/>
                </a:solidFill>
                <a:latin typeface="Helvetica-BoldOblique"/>
                <a:cs typeface="Helvetica-BoldOblique"/>
              </a:rPr>
              <a:t>To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invest </a:t>
            </a:r>
            <a:r>
              <a:rPr sz="2200" b="1" i="1" spc="-25" dirty="0">
                <a:solidFill>
                  <a:srgbClr val="00AFEA"/>
                </a:solidFill>
                <a:latin typeface="Helvetica-BoldOblique"/>
                <a:cs typeface="Helvetica-BoldOblique"/>
              </a:rPr>
              <a:t>in </a:t>
            </a:r>
            <a:r>
              <a:rPr sz="2200" b="1" i="1" spc="-60" dirty="0">
                <a:solidFill>
                  <a:srgbClr val="00AFEA"/>
                </a:solidFill>
                <a:latin typeface="Helvetica-BoldOblique"/>
                <a:cs typeface="Helvetica-BoldOblique"/>
              </a:rPr>
              <a:t>technology,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innovation </a:t>
            </a:r>
            <a:r>
              <a:rPr sz="2200" b="1" i="1" spc="-30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talent  development,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leading </a:t>
            </a:r>
            <a:r>
              <a:rPr sz="2200" b="1" i="1" spc="-25" dirty="0">
                <a:solidFill>
                  <a:srgbClr val="00AFEA"/>
                </a:solidFill>
                <a:latin typeface="Helvetica-BoldOblique"/>
                <a:cs typeface="Helvetica-BoldOblique"/>
              </a:rPr>
              <a:t>to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sustainable</a:t>
            </a:r>
            <a:r>
              <a:rPr sz="2200" b="1" i="1" spc="-24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development  </a:t>
            </a:r>
            <a:r>
              <a:rPr sz="2200" b="1" i="1" spc="-30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future-ready</a:t>
            </a:r>
            <a:r>
              <a:rPr sz="2200" b="1" i="1" spc="-15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economies.</a:t>
            </a:r>
            <a:endParaRPr sz="2200" dirty="0">
              <a:latin typeface="Helvetica-BoldOblique"/>
              <a:cs typeface="Helvetica-BoldOblique"/>
            </a:endParaRPr>
          </a:p>
          <a:p>
            <a:pPr marL="12700" marR="1116965">
              <a:lnSpc>
                <a:spcPct val="103000"/>
              </a:lnSpc>
              <a:tabLst>
                <a:tab pos="394970" algn="l"/>
              </a:tabLst>
            </a:pPr>
            <a:r>
              <a:rPr sz="22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3/	</a:t>
            </a:r>
            <a:r>
              <a:rPr sz="2200" b="1" i="1" spc="-105" dirty="0">
                <a:solidFill>
                  <a:srgbClr val="00AFEA"/>
                </a:solidFill>
                <a:latin typeface="Helvetica-BoldOblique"/>
                <a:cs typeface="Helvetica-BoldOblique"/>
              </a:rPr>
              <a:t>To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provide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framework </a:t>
            </a:r>
            <a:r>
              <a:rPr sz="2200" b="1" i="1" spc="-30" dirty="0">
                <a:solidFill>
                  <a:srgbClr val="00AFEA"/>
                </a:solidFill>
                <a:latin typeface="Helvetica-BoldOblique"/>
                <a:cs typeface="Helvetica-BoldOblique"/>
              </a:rPr>
              <a:t>for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zero-waste  strategies,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while ensuring proper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resources  management </a:t>
            </a:r>
            <a:r>
              <a:rPr sz="2200" b="1" i="1" spc="-30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quality </a:t>
            </a:r>
            <a:r>
              <a:rPr sz="2200" b="1" i="1" spc="-25" dirty="0">
                <a:solidFill>
                  <a:srgbClr val="00AFEA"/>
                </a:solidFill>
                <a:latin typeface="Helvetica-BoldOblique"/>
                <a:cs typeface="Helvetica-BoldOblique"/>
              </a:rPr>
              <a:t>of </a:t>
            </a:r>
            <a:r>
              <a:rPr sz="2200" b="1" i="1" spc="-40" dirty="0">
                <a:solidFill>
                  <a:srgbClr val="00AFEA"/>
                </a:solidFill>
                <a:latin typeface="Helvetica-BoldOblique"/>
                <a:cs typeface="Helvetica-BoldOblique"/>
              </a:rPr>
              <a:t>resources </a:t>
            </a:r>
            <a:r>
              <a:rPr sz="2200" b="1" i="1" spc="-35" dirty="0">
                <a:solidFill>
                  <a:srgbClr val="00AFEA"/>
                </a:solidFill>
                <a:latin typeface="Helvetica-BoldOblique"/>
                <a:cs typeface="Helvetica-BoldOblique"/>
              </a:rPr>
              <a:t>like</a:t>
            </a:r>
            <a:r>
              <a:rPr sz="2200" b="1" i="1" spc="-39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air  </a:t>
            </a:r>
            <a:r>
              <a:rPr sz="2200" b="1" i="1" spc="-30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</a:t>
            </a:r>
            <a:r>
              <a:rPr sz="2200" b="1" i="1" spc="-9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60" dirty="0">
                <a:solidFill>
                  <a:srgbClr val="00AFEA"/>
                </a:solidFill>
                <a:latin typeface="Helvetica-BoldOblique"/>
                <a:cs typeface="Helvetica-BoldOblique"/>
              </a:rPr>
              <a:t>water.</a:t>
            </a:r>
            <a:endParaRPr sz="2200" dirty="0">
              <a:latin typeface="Helvetica-BoldOblique"/>
              <a:cs typeface="Helvetica-BoldObliq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17093" y="412851"/>
            <a:ext cx="5722899" cy="6427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39993" y="0"/>
                </a:moveTo>
                <a:lnTo>
                  <a:pt x="0" y="0"/>
                </a:lnTo>
                <a:lnTo>
                  <a:pt x="0" y="1045362"/>
                </a:lnTo>
                <a:lnTo>
                  <a:pt x="12239993" y="410819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6600" y="1653627"/>
            <a:ext cx="6832600" cy="46678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2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BEEAH </a:t>
            </a:r>
            <a:r>
              <a:rPr sz="2200" b="1" i="1" dirty="0">
                <a:solidFill>
                  <a:srgbClr val="82AD4B"/>
                </a:solidFill>
                <a:latin typeface="Helvetica-BoldOblique"/>
                <a:cs typeface="Helvetica-BoldOblique"/>
              </a:rPr>
              <a:t>GROUP</a:t>
            </a:r>
            <a:r>
              <a:rPr sz="2200" b="1" i="1" spc="-45" dirty="0">
                <a:solidFill>
                  <a:srgbClr val="82AD4B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82AD4B"/>
                </a:solidFill>
                <a:latin typeface="Helvetica-BoldOblique"/>
                <a:cs typeface="Helvetica-BoldOblique"/>
              </a:rPr>
              <a:t>Purpose:</a:t>
            </a:r>
            <a:endParaRPr sz="2200">
              <a:latin typeface="Helvetica-BoldOblique"/>
              <a:cs typeface="Helvetica-BoldOblique"/>
            </a:endParaRPr>
          </a:p>
          <a:p>
            <a:pPr marL="12700" marR="5080">
              <a:lnSpc>
                <a:spcPct val="103000"/>
              </a:lnSpc>
              <a:spcBef>
                <a:spcPts val="600"/>
              </a:spcBef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More than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decade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after the </a:t>
            </a:r>
            <a:r>
              <a:rPr sz="2200" b="1" i="1" spc="-15" dirty="0">
                <a:solidFill>
                  <a:srgbClr val="00AFEA"/>
                </a:solidFill>
                <a:latin typeface="Helvetica-BoldOblique"/>
                <a:cs typeface="Helvetica-BoldOblique"/>
              </a:rPr>
              <a:t>company’s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inception, 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2200" b="1" i="1" spc="-15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Group’s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offerings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borders have grown;  but its purpose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remains the same. BEEAH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Group  is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committed to reimagining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sustainable future,  and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pushing its limits with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help</a:t>
            </a:r>
            <a:r>
              <a:rPr sz="2200" b="1" i="1" spc="-2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of</a:t>
            </a:r>
            <a:endParaRPr sz="2200">
              <a:latin typeface="Helvetica-BoldOblique"/>
              <a:cs typeface="Helvetica-BoldOblique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200" b="1" i="1" spc="-20" dirty="0">
                <a:solidFill>
                  <a:srgbClr val="00AFEA"/>
                </a:solidFill>
                <a:latin typeface="Helvetica-BoldOblique"/>
                <a:cs typeface="Helvetica-BoldOblique"/>
              </a:rPr>
              <a:t>technology.</a:t>
            </a:r>
            <a:endParaRPr sz="2200">
              <a:latin typeface="Helvetica-BoldOblique"/>
              <a:cs typeface="Helvetica-BoldOblique"/>
            </a:endParaRPr>
          </a:p>
          <a:p>
            <a:pPr marL="12700" marR="1191260">
              <a:lnSpc>
                <a:spcPct val="103000"/>
              </a:lnSpc>
            </a:pP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Through innovation,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full-circle resource  management, and smarter solutions, the 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Group is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addressing environmental  challenges,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deploying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latest digital 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technologies, and raising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quality of life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for 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people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across the MENA</a:t>
            </a:r>
            <a:r>
              <a:rPr sz="2200" b="1" i="1" spc="-9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region.</a:t>
            </a:r>
            <a:endParaRPr sz="2200">
              <a:latin typeface="Helvetica-BoldOblique"/>
              <a:cs typeface="Helvetica-BoldObliq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700" y="2150135"/>
            <a:ext cx="7404100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8100">
            <a:solidFill>
              <a:srgbClr val="82AD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703" y="2061630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38112"/>
                </a:moveTo>
                <a:lnTo>
                  <a:pt x="0" y="0"/>
                </a:lnTo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7093" y="322148"/>
            <a:ext cx="5722899" cy="6517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pull/>
      </p:transition>
    </mc:Choice>
    <mc:Fallback xmlns="">
      <p:transition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D056E1B-1CCF-B94A-9F0B-8028AB1E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3"/>
            <a:ext cx="12242800" cy="683457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27739" y="5217883"/>
            <a:ext cx="1243965" cy="59309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 indent="149860">
              <a:lnSpc>
                <a:spcPts val="1989"/>
              </a:lnSpc>
              <a:spcBef>
                <a:spcPts val="570"/>
              </a:spcBef>
            </a:pPr>
            <a:r>
              <a:rPr sz="2050" b="1" i="1" dirty="0">
                <a:solidFill>
                  <a:srgbClr val="00AFEA"/>
                </a:solidFill>
                <a:latin typeface="Helvetica-BoldObliqu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BEEAH  TANDEEF</a:t>
            </a:r>
            <a:endParaRPr sz="2050" b="1" i="1" dirty="0">
              <a:solidFill>
                <a:srgbClr val="00AFEA"/>
              </a:solidFill>
              <a:latin typeface="Helvetica-BoldObliq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9511" y="3633166"/>
            <a:ext cx="1569085" cy="59309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 indent="312420">
              <a:lnSpc>
                <a:spcPts val="1989"/>
              </a:lnSpc>
              <a:spcBef>
                <a:spcPts val="570"/>
              </a:spcBef>
            </a:pPr>
            <a:r>
              <a:rPr sz="2050" b="1" i="1" dirty="0">
                <a:solidFill>
                  <a:srgbClr val="00AFEA"/>
                </a:solidFill>
                <a:latin typeface="Helvetica-BoldOblique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BEEAH  RECYCLING</a:t>
            </a:r>
            <a:endParaRPr sz="2050" b="1" i="1" dirty="0">
              <a:solidFill>
                <a:srgbClr val="00AFEA"/>
              </a:solidFill>
              <a:latin typeface="Helvetica-BoldObliq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2408" y="2513247"/>
            <a:ext cx="1564640" cy="59309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 indent="310515">
              <a:lnSpc>
                <a:spcPts val="1989"/>
              </a:lnSpc>
              <a:spcBef>
                <a:spcPts val="570"/>
              </a:spcBef>
            </a:pPr>
            <a:r>
              <a:rPr sz="2050" b="1" i="1" dirty="0">
                <a:solidFill>
                  <a:srgbClr val="00AFEA"/>
                </a:solidFill>
                <a:latin typeface="Helvetica-BoldOblique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BEEAH  EDUCATION</a:t>
            </a:r>
            <a:endParaRPr sz="2050" b="1" i="1" dirty="0">
              <a:solidFill>
                <a:srgbClr val="00AFEA"/>
              </a:solidFill>
              <a:latin typeface="Helvetica-BoldObliq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7218" y="1953287"/>
            <a:ext cx="1657350" cy="59309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 indent="356235">
              <a:lnSpc>
                <a:spcPts val="1989"/>
              </a:lnSpc>
              <a:spcBef>
                <a:spcPts val="570"/>
              </a:spcBef>
            </a:pPr>
            <a:r>
              <a:rPr sz="2050" b="1" i="1" dirty="0">
                <a:solidFill>
                  <a:srgbClr val="00AFEA"/>
                </a:solidFill>
                <a:latin typeface="Helvetica-BoldObliqu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BEEAH  TRANSPORT</a:t>
            </a:r>
            <a:endParaRPr sz="2050" b="1" i="1" dirty="0">
              <a:solidFill>
                <a:srgbClr val="00AFEA"/>
              </a:solidFill>
              <a:latin typeface="Helvetica-BoldObliq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3913" y="2727950"/>
            <a:ext cx="1132840" cy="340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50" b="1" i="1" spc="5" dirty="0">
                <a:solidFill>
                  <a:srgbClr val="00AFEA"/>
                </a:solidFill>
                <a:latin typeface="Helvetica-BoldObliqu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ENERGY</a:t>
            </a:r>
            <a:endParaRPr sz="2050" b="1" i="1" spc="5" dirty="0">
              <a:solidFill>
                <a:srgbClr val="00AFEA"/>
              </a:solidFill>
              <a:latin typeface="Helvetica-BoldObliq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07045" y="3585979"/>
            <a:ext cx="2292985" cy="845819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 indent="-635" algn="ctr">
              <a:lnSpc>
                <a:spcPts val="1989"/>
              </a:lnSpc>
              <a:spcBef>
                <a:spcPts val="570"/>
              </a:spcBef>
            </a:pPr>
            <a:r>
              <a:rPr sz="2050" b="1" i="1" dirty="0">
                <a:solidFill>
                  <a:srgbClr val="00AFEA"/>
                </a:solidFill>
                <a:latin typeface="Helvetica-BoldOblique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BEEAH  ENVIRONMENTAL  SERVICES</a:t>
            </a:r>
            <a:endParaRPr sz="2050" b="1" i="1" dirty="0">
              <a:solidFill>
                <a:srgbClr val="00AFEA"/>
              </a:solidFill>
              <a:latin typeface="Helvetica-BoldObliq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92719" y="5325891"/>
            <a:ext cx="1054735" cy="59309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 indent="55244">
              <a:lnSpc>
                <a:spcPts val="1989"/>
              </a:lnSpc>
              <a:spcBef>
                <a:spcPts val="570"/>
              </a:spcBef>
            </a:pPr>
            <a:r>
              <a:rPr sz="2050" b="1" i="1" dirty="0">
                <a:solidFill>
                  <a:srgbClr val="00AFEA"/>
                </a:solidFill>
                <a:latin typeface="Helvetica-BoldOblique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BEEAH  DIGITAL</a:t>
            </a:r>
            <a:endParaRPr sz="2050" b="1" i="1" dirty="0">
              <a:solidFill>
                <a:srgbClr val="00AFEA"/>
              </a:solidFill>
              <a:latin typeface="Helvetica-BoldObliq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30659" y="1196888"/>
            <a:ext cx="5020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82AD4B"/>
                </a:solidFill>
              </a:rPr>
              <a:t>BEEAH </a:t>
            </a:r>
            <a:r>
              <a:rPr dirty="0">
                <a:solidFill>
                  <a:srgbClr val="82AD4B"/>
                </a:solidFill>
              </a:rPr>
              <a:t>GROUP includes 7</a:t>
            </a:r>
            <a:r>
              <a:rPr spc="-135" dirty="0">
                <a:solidFill>
                  <a:srgbClr val="82AD4B"/>
                </a:solidFill>
              </a:rPr>
              <a:t> </a:t>
            </a:r>
            <a:r>
              <a:rPr spc="-5" dirty="0">
                <a:solidFill>
                  <a:srgbClr val="82AD4B"/>
                </a:solidFill>
              </a:rPr>
              <a:t>categories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ADB67173-9C1D-2C45-AC3E-E0EF4FC8EAEB}"/>
              </a:ext>
            </a:extLst>
          </p:cNvPr>
          <p:cNvSpPr/>
          <p:nvPr/>
        </p:nvSpPr>
        <p:spPr>
          <a:xfrm>
            <a:off x="647700" y="1593850"/>
            <a:ext cx="7404100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8100">
            <a:solidFill>
              <a:srgbClr val="82AD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8F11194D-AA95-4E4C-BA89-21E29CF577D6}"/>
              </a:ext>
            </a:extLst>
          </p:cNvPr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comb/>
      </p:transition>
    </mc:Choice>
    <mc:Fallback xmlns="">
      <p:transition>
        <p:comb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39993" y="0"/>
                </a:moveTo>
                <a:lnTo>
                  <a:pt x="0" y="0"/>
                </a:lnTo>
                <a:lnTo>
                  <a:pt x="0" y="1045375"/>
                </a:lnTo>
                <a:lnTo>
                  <a:pt x="12239993" y="410819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634" y="181164"/>
            <a:ext cx="1538731" cy="648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600" y="1701849"/>
            <a:ext cx="2379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82AD4B"/>
                </a:solidFill>
              </a:rPr>
              <a:t>BEEAH</a:t>
            </a:r>
            <a:r>
              <a:rPr spc="-70" dirty="0">
                <a:solidFill>
                  <a:srgbClr val="82AD4B"/>
                </a:solidFill>
              </a:rPr>
              <a:t> </a:t>
            </a:r>
            <a:r>
              <a:rPr spc="-30" dirty="0">
                <a:solidFill>
                  <a:srgbClr val="82AD4B"/>
                </a:solidFill>
              </a:rPr>
              <a:t>TANDEEF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6600" y="2207388"/>
            <a:ext cx="6657975" cy="4206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100"/>
              </a:spcBef>
            </a:pP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1900" b="1" i="1" spc="-25" dirty="0">
                <a:solidFill>
                  <a:srgbClr val="00AFEA"/>
                </a:solidFill>
                <a:latin typeface="Helvetica-BoldOblique"/>
                <a:cs typeface="Helvetica-BoldOblique"/>
              </a:rPr>
              <a:t>Tandeef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uses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latest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industry technologies and 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best-in-class practices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to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provide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street cleaning,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waste 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collection,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waste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tracking and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waste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sorting</a:t>
            </a:r>
            <a:r>
              <a:rPr sz="19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services.</a:t>
            </a:r>
            <a:endParaRPr sz="1900" dirty="0">
              <a:latin typeface="Helvetica-BoldOblique"/>
              <a:cs typeface="Helvetica-BoldOblique"/>
            </a:endParaRPr>
          </a:p>
          <a:p>
            <a:pPr marL="12700" marR="80645">
              <a:lnSpc>
                <a:spcPct val="110500"/>
              </a:lnSpc>
            </a:pP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company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was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also the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ﬁrst in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region to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introduce 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solar-powered smart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bins, which use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energy to compact 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waste,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act as community Wi-Fi hotspots. BEEAH  </a:t>
            </a:r>
            <a:r>
              <a:rPr sz="1900" b="1" i="1" spc="-25" dirty="0">
                <a:solidFill>
                  <a:srgbClr val="00AFEA"/>
                </a:solidFill>
                <a:latin typeface="Helvetica-BoldOblique"/>
                <a:cs typeface="Helvetica-BoldOblique"/>
              </a:rPr>
              <a:t>Tandeef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conducts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its operations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using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smart,</a:t>
            </a:r>
            <a:endParaRPr sz="1900" dirty="0">
              <a:latin typeface="Helvetica-BoldOblique"/>
              <a:cs typeface="Helvetica-BoldOblique"/>
            </a:endParaRPr>
          </a:p>
          <a:p>
            <a:pPr marL="12700" marR="524510">
              <a:lnSpc>
                <a:spcPct val="110500"/>
              </a:lnSpc>
            </a:pP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eco-friendly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ﬂeet, which includes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likes of 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automated sweepers, electric street cleaners, electric 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desert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cleaners and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other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state-of-the-art</a:t>
            </a:r>
            <a:r>
              <a:rPr sz="1900" b="1" i="1" spc="-5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vehicles.</a:t>
            </a:r>
            <a:endParaRPr sz="1900" dirty="0">
              <a:latin typeface="Helvetica-BoldOblique"/>
              <a:cs typeface="Helvetica-BoldOblique"/>
            </a:endParaRPr>
          </a:p>
          <a:p>
            <a:pPr marL="12700" marR="1983739">
              <a:lnSpc>
                <a:spcPct val="110500"/>
              </a:lnSpc>
            </a:pP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This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smart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ﬂeet will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soon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include</a:t>
            </a:r>
            <a:r>
              <a:rPr sz="1900" b="1" i="1" spc="-8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35" dirty="0">
                <a:solidFill>
                  <a:srgbClr val="00AFEA"/>
                </a:solidFill>
                <a:latin typeface="Helvetica-BoldOblique"/>
                <a:cs typeface="Helvetica-BoldOblique"/>
              </a:rPr>
              <a:t>Tesla’s 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revolutionary electric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Semi</a:t>
            </a:r>
            <a:r>
              <a:rPr sz="1900" b="1" i="1" spc="-2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trucks</a:t>
            </a:r>
            <a:r>
              <a:rPr lang="en-US"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. </a:t>
            </a:r>
          </a:p>
          <a:p>
            <a:pPr marL="12700" marR="1983739">
              <a:lnSpc>
                <a:spcPct val="110500"/>
              </a:lnSpc>
            </a:pPr>
            <a:r>
              <a:rPr lang="en-US" sz="1900" b="1" i="1" spc="-5" dirty="0">
                <a:solidFill>
                  <a:srgbClr val="00AFEA"/>
                </a:solidFill>
                <a:latin typeface="Helvetica-BoldOblique"/>
                <a:cs typeface="Helvetica-BoldOblique"/>
                <a:hlinkClick r:id="rId3" action="ppaction://hlinksldjump"/>
              </a:rPr>
              <a:t>Categories</a:t>
            </a:r>
            <a:endParaRPr sz="1900" dirty="0">
              <a:latin typeface="Helvetica-BoldOblique"/>
              <a:cs typeface="Helvetica-BoldObliq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7700" y="2112048"/>
            <a:ext cx="7404100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8100">
            <a:solidFill>
              <a:srgbClr val="82AD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703" y="2023534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38112"/>
                </a:moveTo>
                <a:lnTo>
                  <a:pt x="0" y="0"/>
                </a:lnTo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25399" y="322668"/>
            <a:ext cx="5714593" cy="6514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400">
        <p15:prstTrans prst="crush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2230100" cy="6831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231370" cy="6815455"/>
          </a:xfrm>
          <a:custGeom>
            <a:avLst/>
            <a:gdLst/>
            <a:ahLst/>
            <a:cxnLst/>
            <a:rect l="l" t="t" r="r" b="b"/>
            <a:pathLst>
              <a:path w="12231370" h="6815455">
                <a:moveTo>
                  <a:pt x="0" y="0"/>
                </a:moveTo>
                <a:lnTo>
                  <a:pt x="12230937" y="0"/>
                </a:lnTo>
                <a:lnTo>
                  <a:pt x="12230937" y="6815277"/>
                </a:lnTo>
                <a:lnTo>
                  <a:pt x="0" y="6815277"/>
                </a:lnTo>
                <a:lnTo>
                  <a:pt x="0" y="0"/>
                </a:lnTo>
                <a:close/>
              </a:path>
            </a:pathLst>
          </a:custGeom>
          <a:solidFill>
            <a:srgbClr val="006AB6">
              <a:alpha val="61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39993" y="0"/>
                </a:moveTo>
                <a:lnTo>
                  <a:pt x="0" y="0"/>
                </a:lnTo>
                <a:lnTo>
                  <a:pt x="0" y="1045375"/>
                </a:lnTo>
                <a:lnTo>
                  <a:pt x="12239993" y="410819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633" y="181164"/>
            <a:ext cx="1538731" cy="648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6600" y="1712577"/>
            <a:ext cx="6715759" cy="4652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BEEAH</a:t>
            </a:r>
            <a:r>
              <a:rPr sz="1900" b="1" i="1" spc="-10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RECYCLING</a:t>
            </a:r>
            <a:endParaRPr sz="1900" dirty="0">
              <a:latin typeface="Helvetica-BoldOblique"/>
              <a:cs typeface="Helvetica-BoldOblique"/>
            </a:endParaRPr>
          </a:p>
          <a:p>
            <a:pPr marL="12700" marR="5080">
              <a:lnSpc>
                <a:spcPct val="110500"/>
              </a:lnSpc>
              <a:spcBef>
                <a:spcPts val="1400"/>
              </a:spcBef>
            </a:pP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Through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BEEAH Recycling vertical, BEEAH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Group has  developed a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self-sustaining model for the management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of  waste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and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zero-waste</a:t>
            </a:r>
            <a:r>
              <a:rPr sz="1900" b="1" i="1" spc="-10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strategies</a:t>
            </a:r>
            <a:endParaRPr sz="1900" dirty="0">
              <a:latin typeface="Helvetica-BoldOblique"/>
              <a:cs typeface="Helvetica-BoldOblique"/>
            </a:endParaRPr>
          </a:p>
          <a:p>
            <a:pPr marL="12700" marR="121285">
              <a:lnSpc>
                <a:spcPct val="110500"/>
              </a:lnSpc>
            </a:pP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BEEAH </a:t>
            </a:r>
            <a:r>
              <a:rPr sz="1900" b="1" i="1" spc="-15" dirty="0">
                <a:solidFill>
                  <a:srgbClr val="FFFFFF"/>
                </a:solidFill>
                <a:latin typeface="Helvetica-BoldOblique"/>
                <a:cs typeface="Helvetica-BoldOblique"/>
              </a:rPr>
              <a:t>Recycling’s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solution to deriving value from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waste 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starts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with a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state-of-the-art </a:t>
            </a:r>
            <a:r>
              <a:rPr sz="1900" b="1" i="1" spc="-20" dirty="0">
                <a:solidFill>
                  <a:srgbClr val="FFFFFF"/>
                </a:solidFill>
                <a:latin typeface="Helvetica-BoldOblique"/>
                <a:cs typeface="Helvetica-BoldOblique"/>
              </a:rPr>
              <a:t>Waste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Management</a:t>
            </a:r>
            <a:r>
              <a:rPr sz="1900" b="1" i="1" spc="-35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Centre.</a:t>
            </a:r>
            <a:endParaRPr sz="1900" dirty="0">
              <a:latin typeface="Helvetica-BoldOblique"/>
              <a:cs typeface="Helvetica-BoldOblique"/>
            </a:endParaRPr>
          </a:p>
          <a:p>
            <a:pPr marL="12700" marR="429259">
              <a:lnSpc>
                <a:spcPct val="110500"/>
              </a:lnSpc>
            </a:pP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Through a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carefully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planned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phasing </a:t>
            </a:r>
            <a:r>
              <a:rPr sz="1900" b="1" i="1" spc="-20" dirty="0">
                <a:solidFill>
                  <a:srgbClr val="FFFFFF"/>
                </a:solidFill>
                <a:latin typeface="Helvetica-BoldOblique"/>
                <a:cs typeface="Helvetica-BoldOblique"/>
              </a:rPr>
              <a:t>strategy,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 company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has built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some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of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</a:t>
            </a:r>
            <a:r>
              <a:rPr sz="1900" b="1" i="1" spc="-15" dirty="0">
                <a:solidFill>
                  <a:srgbClr val="FFFFFF"/>
                </a:solidFill>
                <a:latin typeface="Helvetica-BoldOblique"/>
                <a:cs typeface="Helvetica-BoldOblique"/>
              </a:rPr>
              <a:t>world’s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most advanced  recycling facilities at this Centre.</a:t>
            </a:r>
            <a:endParaRPr sz="1900" dirty="0">
              <a:latin typeface="Helvetica-BoldOblique"/>
              <a:cs typeface="Helvetica-BoldOblique"/>
            </a:endParaRPr>
          </a:p>
          <a:p>
            <a:pPr marL="12700" marR="941705">
              <a:lnSpc>
                <a:spcPct val="110500"/>
              </a:lnSpc>
            </a:pP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These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facilities maximize recovery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and waste  diversion, while driving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zero-waste agenda set 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by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BEEAH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Group.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At these facilities,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waste is 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sorted,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processed,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treated and regenerated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in 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forms that further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beneﬁt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</a:rPr>
              <a:t>economy.</a:t>
            </a:r>
            <a:r>
              <a:rPr lang="en-US"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lang="en-US"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  <a:hlinkClick r:id="rId4" action="ppaction://hlinksldjump"/>
              </a:rPr>
              <a:t>Categories</a:t>
            </a:r>
            <a:endParaRPr sz="1900" dirty="0">
              <a:latin typeface="Helvetica-BoldOblique"/>
              <a:cs typeface="Helvetica-BoldObliq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700" y="2112048"/>
            <a:ext cx="7404100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703" y="2023534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38112"/>
                </a:moveTo>
                <a:lnTo>
                  <a:pt x="0" y="0"/>
                </a:lnTo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blinds dir="vert"/>
      </p:transition>
    </mc:Choice>
    <mc:Fallback xmlns="">
      <p:transition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1364555"/>
            <a:ext cx="27216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82AD4B"/>
                </a:solidFill>
              </a:rPr>
              <a:t>BEEAH</a:t>
            </a:r>
            <a:r>
              <a:rPr spc="-75" dirty="0">
                <a:solidFill>
                  <a:srgbClr val="82AD4B"/>
                </a:solidFill>
              </a:rPr>
              <a:t> </a:t>
            </a:r>
            <a:r>
              <a:rPr spc="-20" dirty="0">
                <a:solidFill>
                  <a:srgbClr val="82AD4B"/>
                </a:solidFill>
              </a:rPr>
              <a:t>EDUCATION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066" y="1864940"/>
            <a:ext cx="7404099" cy="434638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5"/>
              </a:spcBef>
            </a:pP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Education is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 environmental education and awarding 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organisation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for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businesses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individuals contributing to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sustainable future.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It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aims to inculcate,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incentivise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 encourage sustainable action, from the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grassroots level 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among schools and communities to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professionals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organi</a:t>
            </a:r>
            <a:r>
              <a:rPr lang="en-US"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z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ations.</a:t>
            </a:r>
            <a:endParaRPr sz="1900" dirty="0">
              <a:latin typeface="Helvetica-BoldOblique"/>
              <a:cs typeface="Helvetica-BoldOblique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2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ACADEMY </a:t>
            </a:r>
            <a:r>
              <a:rPr sz="2200" b="1" i="1" dirty="0">
                <a:solidFill>
                  <a:srgbClr val="82AD4B"/>
                </a:solidFill>
                <a:latin typeface="Helvetica-BoldOblique"/>
                <a:cs typeface="Helvetica-BoldOblique"/>
              </a:rPr>
              <a:t>OF</a:t>
            </a:r>
            <a:r>
              <a:rPr sz="2200" b="1" i="1" spc="-40" dirty="0">
                <a:solidFill>
                  <a:srgbClr val="82AD4B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30" dirty="0">
                <a:solidFill>
                  <a:srgbClr val="82AD4B"/>
                </a:solidFill>
                <a:latin typeface="Helvetica-BoldOblique"/>
                <a:cs typeface="Helvetica-BoldOblique"/>
              </a:rPr>
              <a:t>SUSTAINABILATY</a:t>
            </a:r>
            <a:endParaRPr sz="2200" dirty="0">
              <a:latin typeface="Helvetica-BoldOblique"/>
              <a:cs typeface="Helvetica-BoldObliqu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52705">
              <a:lnSpc>
                <a:spcPct val="101800"/>
              </a:lnSpc>
            </a:pPr>
            <a:r>
              <a:rPr sz="1900" b="1" i="1" dirty="0">
                <a:solidFill>
                  <a:srgbClr val="82AD4B"/>
                </a:solidFill>
                <a:latin typeface="Helvetica-BoldOblique"/>
                <a:cs typeface="Helvetica-BoldOblique"/>
              </a:rPr>
              <a:t>The </a:t>
            </a:r>
            <a:r>
              <a:rPr sz="19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Academy </a:t>
            </a:r>
            <a:r>
              <a:rPr sz="1900" b="1" i="1" dirty="0">
                <a:solidFill>
                  <a:srgbClr val="82AD4B"/>
                </a:solidFill>
                <a:latin typeface="Helvetica-BoldOblique"/>
                <a:cs typeface="Helvetica-BoldOblique"/>
              </a:rPr>
              <a:t>of Sustainability </a:t>
            </a:r>
            <a:r>
              <a:rPr sz="19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engages thousands </a:t>
            </a:r>
            <a:r>
              <a:rPr sz="1900" b="1" i="1" dirty="0">
                <a:solidFill>
                  <a:srgbClr val="82AD4B"/>
                </a:solidFill>
                <a:latin typeface="Helvetica-BoldOblique"/>
                <a:cs typeface="Helvetica-BoldOblique"/>
              </a:rPr>
              <a:t>of</a:t>
            </a:r>
            <a:r>
              <a:rPr sz="1900" b="1" i="1" spc="-150" dirty="0">
                <a:solidFill>
                  <a:srgbClr val="82AD4B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students  and teachers across more than 700 schools </a:t>
            </a:r>
            <a:r>
              <a:rPr sz="1900" b="1" i="1" dirty="0">
                <a:solidFill>
                  <a:srgbClr val="82AD4B"/>
                </a:solidFill>
                <a:latin typeface="Helvetica-BoldOblique"/>
                <a:cs typeface="Helvetica-BoldOblique"/>
              </a:rPr>
              <a:t>in </a:t>
            </a:r>
            <a:r>
              <a:rPr sz="1900" b="1" i="1" spc="-5" dirty="0">
                <a:solidFill>
                  <a:srgbClr val="82AD4B"/>
                </a:solidFill>
                <a:latin typeface="Helvetica-BoldOblique"/>
                <a:cs typeface="Helvetica-BoldOblique"/>
              </a:rPr>
              <a:t>the UAE. 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Through interactive games,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environmental course modules,  contests, and corporate awareness sessions, the Academy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of  Sustainability is pioneering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environmental education, raising  awareness and encouraging behavioral change for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sustainable</a:t>
            </a:r>
            <a:r>
              <a:rPr sz="1900" b="1" i="1" spc="-1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future.</a:t>
            </a:r>
            <a:r>
              <a:rPr lang="en-US"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lang="en-US"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  <a:hlinkClick r:id="rId2" action="ppaction://hlinksldjump"/>
              </a:rPr>
              <a:t>Categories</a:t>
            </a:r>
            <a:endParaRPr sz="1900" dirty="0">
              <a:latin typeface="Helvetica-BoldOblique"/>
              <a:cs typeface="Helvetica-BoldObliq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700" y="1787448"/>
            <a:ext cx="7404100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8100">
            <a:solidFill>
              <a:srgbClr val="82AD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700" y="3956050"/>
            <a:ext cx="7404100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8100">
            <a:solidFill>
              <a:srgbClr val="82AD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703" y="201644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500" y="388404"/>
            <a:ext cx="4175493" cy="2786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"/>
            <a:ext cx="12240260" cy="1038860"/>
          </a:xfrm>
          <a:custGeom>
            <a:avLst/>
            <a:gdLst/>
            <a:ahLst/>
            <a:cxnLst/>
            <a:rect l="l" t="t" r="r" b="b"/>
            <a:pathLst>
              <a:path w="12240260" h="1038860">
                <a:moveTo>
                  <a:pt x="12239993" y="0"/>
                </a:moveTo>
                <a:lnTo>
                  <a:pt x="0" y="0"/>
                </a:lnTo>
                <a:lnTo>
                  <a:pt x="0" y="1038275"/>
                </a:lnTo>
                <a:lnTo>
                  <a:pt x="12239993" y="403720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7634" y="174069"/>
            <a:ext cx="1538731" cy="648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4500" y="3389541"/>
            <a:ext cx="4175493" cy="32048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2300" y="1123255"/>
            <a:ext cx="28200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BEEAH</a:t>
            </a:r>
            <a:r>
              <a:rPr sz="2200" b="1" i="1" spc="-85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TRANSPORT</a:t>
            </a:r>
            <a:endParaRPr sz="2200">
              <a:latin typeface="Helvetica-BoldOblique"/>
              <a:cs typeface="Helvetica-BoldObliq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300" y="1613482"/>
            <a:ext cx="10027285" cy="89550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5"/>
              </a:spcBef>
            </a:pP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BEEAH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Group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strongly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believes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that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low-carbon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mobility solutions are the future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of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 transportation </a:t>
            </a:r>
            <a:r>
              <a:rPr sz="1900" b="1" i="1" spc="-20" dirty="0">
                <a:solidFill>
                  <a:srgbClr val="FFFFFF"/>
                </a:solidFill>
                <a:latin typeface="Helvetica-BoldOblique"/>
                <a:cs typeface="Helvetica-BoldOblique"/>
              </a:rPr>
              <a:t>industry,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and essential to achieving sustainable</a:t>
            </a:r>
            <a:r>
              <a:rPr sz="1900" b="1" i="1" spc="10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development.</a:t>
            </a:r>
            <a:endParaRPr lang="en-US" sz="1900" b="1" i="1" dirty="0">
              <a:solidFill>
                <a:srgbClr val="FFFFFF"/>
              </a:solidFill>
              <a:latin typeface="Helvetica-BoldOblique"/>
              <a:cs typeface="Helvetica-BoldOblique"/>
            </a:endParaRPr>
          </a:p>
          <a:p>
            <a:pPr marL="12700" marR="5080">
              <a:lnSpc>
                <a:spcPct val="101800"/>
              </a:lnSpc>
              <a:spcBef>
                <a:spcPts val="55"/>
              </a:spcBef>
            </a:pPr>
            <a:r>
              <a:rPr lang="en-US"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  <a:hlinkClick r:id="rId2" action="ppaction://hlinksldjump"/>
              </a:rPr>
              <a:t>Categories</a:t>
            </a:r>
            <a:endParaRPr sz="1900" dirty="0">
              <a:latin typeface="Helvetica-BoldOblique"/>
              <a:cs typeface="Helvetica-BoldObliq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1546148"/>
            <a:ext cx="7404100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703" y="191484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634" y="174069"/>
            <a:ext cx="1538731" cy="648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warp dir="in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9741"/>
            <a:ext cx="12240260" cy="5901690"/>
          </a:xfrm>
          <a:custGeom>
            <a:avLst/>
            <a:gdLst/>
            <a:ahLst/>
            <a:cxnLst/>
            <a:rect l="l" t="t" r="r" b="b"/>
            <a:pathLst>
              <a:path w="12240260" h="5901690">
                <a:moveTo>
                  <a:pt x="0" y="5901499"/>
                </a:moveTo>
                <a:lnTo>
                  <a:pt x="12239993" y="5901499"/>
                </a:lnTo>
                <a:lnTo>
                  <a:pt x="12239993" y="0"/>
                </a:lnTo>
                <a:lnTo>
                  <a:pt x="0" y="0"/>
                </a:lnTo>
                <a:lnTo>
                  <a:pt x="0" y="5901499"/>
                </a:lnTo>
                <a:close/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900" y="715"/>
            <a:ext cx="5786755" cy="6699250"/>
          </a:xfrm>
          <a:custGeom>
            <a:avLst/>
            <a:gdLst/>
            <a:ahLst/>
            <a:cxnLst/>
            <a:rect l="l" t="t" r="r" b="b"/>
            <a:pathLst>
              <a:path w="5786755" h="6699250">
                <a:moveTo>
                  <a:pt x="5786437" y="0"/>
                </a:moveTo>
                <a:lnTo>
                  <a:pt x="0" y="0"/>
                </a:lnTo>
                <a:lnTo>
                  <a:pt x="0" y="6698754"/>
                </a:lnTo>
                <a:lnTo>
                  <a:pt x="5786437" y="5801817"/>
                </a:lnTo>
                <a:lnTo>
                  <a:pt x="5786437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1049605"/>
            <a:ext cx="4958080" cy="4836795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1605"/>
              </a:spcBef>
              <a:buChar char="•"/>
              <a:tabLst>
                <a:tab pos="188595" algn="l"/>
              </a:tabLst>
            </a:pPr>
            <a:r>
              <a:rPr sz="22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ION</a:t>
            </a:r>
            <a:endParaRPr sz="2200">
              <a:latin typeface="Helvetica-BoldOblique"/>
              <a:cs typeface="Helvetica-BoldOblique"/>
            </a:endParaRPr>
          </a:p>
          <a:p>
            <a:pPr marL="12700" marR="61594">
              <a:lnSpc>
                <a:spcPct val="101699"/>
              </a:lnSpc>
              <a:spcBef>
                <a:spcPts val="1260"/>
              </a:spcBef>
            </a:pPr>
            <a:r>
              <a:rPr sz="1900" b="1" i="1" spc="-75" dirty="0">
                <a:solidFill>
                  <a:srgbClr val="FFFFFF"/>
                </a:solidFill>
                <a:latin typeface="Helvetica-BoldOblique"/>
                <a:cs typeface="Helvetica-BoldOblique"/>
              </a:rPr>
              <a:t>To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support the transition to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green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vehicles 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in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UAE, BEEAH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Group partnered with 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Crescent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Enterprises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to establish the  </a:t>
            </a:r>
            <a:r>
              <a:rPr sz="1900" b="1" i="1" spc="-15" dirty="0">
                <a:solidFill>
                  <a:srgbClr val="FFFFFF"/>
                </a:solidFill>
                <a:latin typeface="Helvetica-BoldOblique"/>
                <a:cs typeface="Helvetica-BoldOblique"/>
              </a:rPr>
              <a:t>country’s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ﬁrst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exclusive sustainable  mobility solutions </a:t>
            </a:r>
            <a:r>
              <a:rPr sz="1900" b="1" i="1" spc="-15" dirty="0">
                <a:solidFill>
                  <a:srgbClr val="FFFFFF"/>
                </a:solidFill>
                <a:latin typeface="Helvetica-BoldOblique"/>
                <a:cs typeface="Helvetica-BoldOblique"/>
              </a:rPr>
              <a:t>provider,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ION, in</a:t>
            </a:r>
            <a:r>
              <a:rPr sz="1900" b="1" i="1" spc="-30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2018.</a:t>
            </a:r>
            <a:endParaRPr sz="1900">
              <a:latin typeface="Helvetica-BoldOblique"/>
              <a:cs typeface="Helvetica-BoldOblique"/>
            </a:endParaRPr>
          </a:p>
          <a:p>
            <a:pPr marL="12700" marR="178435">
              <a:lnSpc>
                <a:spcPts val="2320"/>
              </a:lnSpc>
              <a:spcBef>
                <a:spcPts val="85"/>
              </a:spcBef>
            </a:pP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ION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aims to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provide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eco-friendly  transportation that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safe, affordable and  accessible to all.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company delivers  end-to-end mobility</a:t>
            </a:r>
            <a:r>
              <a:rPr sz="1900" b="1" i="1" spc="-15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solutions.</a:t>
            </a:r>
            <a:endParaRPr sz="1900">
              <a:latin typeface="Helvetica-BoldOblique"/>
              <a:cs typeface="Helvetica-BoldOblique"/>
            </a:endParaRPr>
          </a:p>
          <a:p>
            <a:pPr marL="12700" marR="5080">
              <a:lnSpc>
                <a:spcPts val="2320"/>
              </a:lnSpc>
            </a:pP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By creating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a zero-emissions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transport 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infrastructure in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MENA region, ION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is 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supporting the </a:t>
            </a:r>
            <a:r>
              <a:rPr sz="1900" b="1" i="1" spc="-15" dirty="0">
                <a:solidFill>
                  <a:srgbClr val="FFFFFF"/>
                </a:solidFill>
                <a:latin typeface="Helvetica-BoldOblique"/>
                <a:cs typeface="Helvetica-BoldOblique"/>
              </a:rPr>
              <a:t>region’s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carbon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neutrality  goals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and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providing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mobility solutions that 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beneﬁt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people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and the</a:t>
            </a:r>
            <a:r>
              <a:rPr sz="1900" b="1" i="1" spc="-15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planet.</a:t>
            </a:r>
            <a:endParaRPr sz="1900">
              <a:latin typeface="Helvetica-BoldOblique"/>
              <a:cs typeface="Helvetica-BoldObliq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703" y="191484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634" y="174069"/>
            <a:ext cx="1538731" cy="648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7250" y="764569"/>
            <a:ext cx="2863849" cy="2631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44584" y="3503835"/>
            <a:ext cx="3245815" cy="2984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51900" y="228120"/>
            <a:ext cx="3238499" cy="3163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38597" y="3507379"/>
            <a:ext cx="2349802" cy="22951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flip dir="r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6"/>
            <a:ext cx="5786755" cy="6695440"/>
          </a:xfrm>
          <a:custGeom>
            <a:avLst/>
            <a:gdLst/>
            <a:ahLst/>
            <a:cxnLst/>
            <a:rect l="l" t="t" r="r" b="b"/>
            <a:pathLst>
              <a:path w="5786755" h="6695440">
                <a:moveTo>
                  <a:pt x="5786437" y="0"/>
                </a:moveTo>
                <a:lnTo>
                  <a:pt x="0" y="0"/>
                </a:lnTo>
                <a:lnTo>
                  <a:pt x="0" y="6695236"/>
                </a:lnTo>
                <a:lnTo>
                  <a:pt x="5786437" y="5798299"/>
                </a:lnTo>
                <a:lnTo>
                  <a:pt x="5786437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9741"/>
            <a:ext cx="12240260" cy="5901690"/>
          </a:xfrm>
          <a:custGeom>
            <a:avLst/>
            <a:gdLst/>
            <a:ahLst/>
            <a:cxnLst/>
            <a:rect l="l" t="t" r="r" b="b"/>
            <a:pathLst>
              <a:path w="12240260" h="5901690">
                <a:moveTo>
                  <a:pt x="0" y="5901499"/>
                </a:moveTo>
                <a:lnTo>
                  <a:pt x="12239993" y="5901499"/>
                </a:lnTo>
                <a:lnTo>
                  <a:pt x="12239993" y="0"/>
                </a:lnTo>
                <a:lnTo>
                  <a:pt x="0" y="0"/>
                </a:lnTo>
                <a:lnTo>
                  <a:pt x="0" y="5901499"/>
                </a:lnTo>
                <a:close/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293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BEEAH</a:t>
            </a:r>
            <a:r>
              <a:rPr spc="-85" dirty="0"/>
              <a:t> </a:t>
            </a:r>
            <a:r>
              <a:rPr dirty="0"/>
              <a:t>ENERGY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65900" y="1741177"/>
            <a:ext cx="5134610" cy="414527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290195">
              <a:lnSpc>
                <a:spcPct val="101699"/>
              </a:lnSpc>
              <a:spcBef>
                <a:spcPts val="60"/>
              </a:spcBef>
            </a:pP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Recognizing the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importance of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renewable  energy sources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in building a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sustainable  future, BEEAH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Group has invested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in 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innovative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and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unique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techniques to 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harness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clean </a:t>
            </a:r>
            <a:r>
              <a:rPr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</a:rPr>
              <a:t>energy,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through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its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vertical,  BEEAH</a:t>
            </a:r>
            <a:r>
              <a:rPr sz="1900" b="1" i="1" spc="-10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20" dirty="0">
                <a:solidFill>
                  <a:srgbClr val="FFFFFF"/>
                </a:solidFill>
                <a:latin typeface="Helvetica-BoldOblique"/>
                <a:cs typeface="Helvetica-BoldOblique"/>
              </a:rPr>
              <a:t>Energy.</a:t>
            </a:r>
            <a:endParaRPr sz="1900" dirty="0">
              <a:latin typeface="Helvetica-BoldOblique"/>
              <a:cs typeface="Helvetica-BoldObliqu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01800"/>
              </a:lnSpc>
            </a:pP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In its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search for alternative sources, BEEAH 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Energy identiﬁed waste-to-energy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as an 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untapped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energy source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of great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potential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in 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the Middle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East;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as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it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resolves the </a:t>
            </a:r>
            <a:r>
              <a:rPr sz="1900" b="1" i="1" spc="-15" dirty="0">
                <a:solidFill>
                  <a:srgbClr val="FFFFFF"/>
                </a:solidFill>
                <a:latin typeface="Helvetica-BoldOblique"/>
                <a:cs typeface="Helvetica-BoldOblique"/>
              </a:rPr>
              <a:t>region’s 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issue of waste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accumulation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while  generating large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amounts </a:t>
            </a:r>
            <a:r>
              <a:rPr sz="1900" b="1" i="1" dirty="0">
                <a:solidFill>
                  <a:srgbClr val="FFFFFF"/>
                </a:solidFill>
                <a:latin typeface="Helvetica-BoldOblique"/>
                <a:cs typeface="Helvetica-BoldOblique"/>
              </a:rPr>
              <a:t>of </a:t>
            </a:r>
            <a:r>
              <a:rPr sz="1900" b="1" i="1" spc="-5" dirty="0">
                <a:solidFill>
                  <a:srgbClr val="FFFFFF"/>
                </a:solidFill>
                <a:latin typeface="Helvetica-BoldOblique"/>
                <a:cs typeface="Helvetica-BoldOblique"/>
              </a:rPr>
              <a:t>renewable  </a:t>
            </a:r>
            <a:r>
              <a:rPr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</a:rPr>
              <a:t>energy.</a:t>
            </a:r>
            <a:r>
              <a:rPr lang="en-US"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</a:rPr>
              <a:t> </a:t>
            </a:r>
            <a:r>
              <a:rPr lang="en-US" sz="1900" b="1" i="1" spc="-25" dirty="0">
                <a:solidFill>
                  <a:srgbClr val="FFFFFF"/>
                </a:solidFill>
                <a:latin typeface="Helvetica-BoldOblique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Categories</a:t>
            </a:r>
            <a:endParaRPr sz="1900" b="1" i="1" spc="-25" dirty="0">
              <a:solidFill>
                <a:srgbClr val="FFFFFF"/>
              </a:solidFill>
              <a:latin typeface="Helvetica-BoldObliq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7703" y="191484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634" y="174069"/>
            <a:ext cx="1538731" cy="648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38700" y="1685842"/>
            <a:ext cx="7401559" cy="0"/>
          </a:xfrm>
          <a:custGeom>
            <a:avLst/>
            <a:gdLst/>
            <a:ahLst/>
            <a:cxnLst/>
            <a:rect l="l" t="t" r="r" b="b"/>
            <a:pathLst>
              <a:path w="7401559">
                <a:moveTo>
                  <a:pt x="0" y="0"/>
                </a:moveTo>
                <a:lnTo>
                  <a:pt x="7401306" y="0"/>
                </a:lnTo>
              </a:path>
            </a:pathLst>
          </a:custGeom>
          <a:ln w="381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938423"/>
            <a:ext cx="5786437" cy="5761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64" y="3824"/>
            <a:ext cx="12226290" cy="1049020"/>
          </a:xfrm>
          <a:custGeom>
            <a:avLst/>
            <a:gdLst/>
            <a:ahLst/>
            <a:cxnLst/>
            <a:rect l="l" t="t" r="r" b="b"/>
            <a:pathLst>
              <a:path w="12226290" h="1049020">
                <a:moveTo>
                  <a:pt x="12226137" y="0"/>
                </a:moveTo>
                <a:lnTo>
                  <a:pt x="0" y="0"/>
                </a:lnTo>
                <a:lnTo>
                  <a:pt x="0" y="1048626"/>
                </a:lnTo>
                <a:lnTo>
                  <a:pt x="12226137" y="414807"/>
                </a:lnTo>
                <a:lnTo>
                  <a:pt x="12226137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671" y="187985"/>
            <a:ext cx="1538719" cy="64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5637" y="1708670"/>
            <a:ext cx="40157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82AD4B"/>
                </a:solidFill>
              </a:rPr>
              <a:t>BEEAH </a:t>
            </a:r>
            <a:r>
              <a:rPr dirty="0">
                <a:solidFill>
                  <a:srgbClr val="82AD4B"/>
                </a:solidFill>
              </a:rPr>
              <a:t>Environment</a:t>
            </a:r>
            <a:r>
              <a:rPr spc="-90" dirty="0">
                <a:solidFill>
                  <a:srgbClr val="82AD4B"/>
                </a:solidFill>
              </a:rPr>
              <a:t> </a:t>
            </a:r>
            <a:r>
              <a:rPr dirty="0">
                <a:solidFill>
                  <a:srgbClr val="82AD4B"/>
                </a:solidFill>
              </a:rPr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5637" y="2270013"/>
            <a:ext cx="5711190" cy="29667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5"/>
              </a:spcBef>
            </a:pP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Environment Services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enables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public</a:t>
            </a:r>
            <a:r>
              <a:rPr sz="1900" b="1" i="1" spc="-9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private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clients to make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informed decisions 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considering environmental and ecological</a:t>
            </a:r>
            <a:r>
              <a:rPr sz="1900" b="1" i="1" spc="-5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impact</a:t>
            </a:r>
            <a:endParaRPr sz="1900" dirty="0">
              <a:latin typeface="Helvetica-BoldOblique"/>
              <a:cs typeface="Helvetica-BoldObliqu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marR="489584">
              <a:lnSpc>
                <a:spcPct val="101800"/>
              </a:lnSpc>
            </a:pP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Environment Services provides 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sustainability consulting, </a:t>
            </a:r>
            <a:r>
              <a:rPr sz="1900" b="1" i="1" spc="-30" dirty="0">
                <a:solidFill>
                  <a:srgbClr val="00AFEA"/>
                </a:solidFill>
                <a:latin typeface="Helvetica-BoldOblique"/>
                <a:cs typeface="Helvetica-BoldOblique"/>
              </a:rPr>
              <a:t>air,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soil and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water  quality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studies,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waste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management research,  ecological surveys, environmental and safety  assessments, as </a:t>
            </a:r>
            <a:r>
              <a:rPr sz="19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well </a:t>
            </a:r>
            <a:r>
              <a:rPr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as site remediation  studies.</a:t>
            </a:r>
            <a:r>
              <a:rPr lang="en-US" sz="19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lang="en-US"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  <a:hlinkClick r:id="rId3" action="ppaction://hlinksldjump"/>
              </a:rPr>
              <a:t>Categories</a:t>
            </a:r>
            <a:endParaRPr sz="1900" dirty="0">
              <a:latin typeface="Helvetica-BoldOblique"/>
              <a:cs typeface="Helvetica-BoldObliq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737" y="2118868"/>
            <a:ext cx="7404100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8100">
            <a:solidFill>
              <a:srgbClr val="82AD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734" y="203034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86838" y="212179"/>
            <a:ext cx="3845668" cy="35360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9756" y="3849738"/>
            <a:ext cx="4967032" cy="2793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vortex dir="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690048"/>
            <a:ext cx="9305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95" dirty="0"/>
              <a:t>OKAY </a:t>
            </a:r>
            <a:r>
              <a:rPr sz="4000" dirty="0"/>
              <a:t>THEN LET </a:t>
            </a:r>
            <a:r>
              <a:rPr sz="4000" spc="-5" dirty="0"/>
              <a:t>US </a:t>
            </a:r>
            <a:r>
              <a:rPr sz="4000" dirty="0"/>
              <a:t>INTRODUCE</a:t>
            </a:r>
            <a:r>
              <a:rPr sz="4000" spc="-135" dirty="0"/>
              <a:t> </a:t>
            </a:r>
            <a:r>
              <a:rPr sz="4000" dirty="0"/>
              <a:t>YOU</a:t>
            </a:r>
          </a:p>
        </p:txBody>
      </p:sp>
      <p:sp>
        <p:nvSpPr>
          <p:cNvPr id="3" name="object 3"/>
          <p:cNvSpPr/>
          <p:nvPr/>
        </p:nvSpPr>
        <p:spPr>
          <a:xfrm>
            <a:off x="3209666" y="1967490"/>
            <a:ext cx="5934333" cy="2501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868"/>
            <a:ext cx="12239993" cy="6784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35"/>
            <a:ext cx="12240260" cy="6836409"/>
          </a:xfrm>
          <a:custGeom>
            <a:avLst/>
            <a:gdLst/>
            <a:ahLst/>
            <a:cxnLst/>
            <a:rect l="l" t="t" r="r" b="b"/>
            <a:pathLst>
              <a:path w="12240260" h="6836409">
                <a:moveTo>
                  <a:pt x="0" y="0"/>
                </a:moveTo>
                <a:lnTo>
                  <a:pt x="12240006" y="0"/>
                </a:lnTo>
                <a:lnTo>
                  <a:pt x="12240006" y="6836168"/>
                </a:lnTo>
                <a:lnTo>
                  <a:pt x="0" y="6836168"/>
                </a:lnTo>
                <a:lnTo>
                  <a:pt x="0" y="0"/>
                </a:lnTo>
                <a:close/>
              </a:path>
            </a:pathLst>
          </a:custGeom>
          <a:solidFill>
            <a:srgbClr val="006AB6">
              <a:alpha val="7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824"/>
            <a:ext cx="12240260" cy="1047115"/>
          </a:xfrm>
          <a:custGeom>
            <a:avLst/>
            <a:gdLst/>
            <a:ahLst/>
            <a:cxnLst/>
            <a:rect l="l" t="t" r="r" b="b"/>
            <a:pathLst>
              <a:path w="12240260" h="1047115">
                <a:moveTo>
                  <a:pt x="12239993" y="0"/>
                </a:moveTo>
                <a:lnTo>
                  <a:pt x="0" y="0"/>
                </a:lnTo>
                <a:lnTo>
                  <a:pt x="0" y="1046657"/>
                </a:lnTo>
                <a:lnTo>
                  <a:pt x="12239993" y="414794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3101" y="204294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671" y="187985"/>
            <a:ext cx="1538730" cy="648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8000" y="1323702"/>
            <a:ext cx="21774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BEEAH</a:t>
            </a:r>
            <a:r>
              <a:rPr spc="-70" dirty="0"/>
              <a:t> </a:t>
            </a:r>
            <a:r>
              <a:rPr spc="-30" dirty="0"/>
              <a:t>DIGITAL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505459" y="1783444"/>
            <a:ext cx="11231880" cy="467583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5240" marR="252729">
              <a:lnSpc>
                <a:spcPct val="101800"/>
              </a:lnSpc>
              <a:spcBef>
                <a:spcPts val="55"/>
              </a:spcBef>
            </a:pPr>
            <a:r>
              <a:rPr spc="-5" dirty="0"/>
              <a:t>BEEAH </a:t>
            </a:r>
            <a:r>
              <a:rPr dirty="0"/>
              <a:t>Group has invested in digital </a:t>
            </a:r>
            <a:r>
              <a:rPr spc="-5" dirty="0"/>
              <a:t>ventures that </a:t>
            </a:r>
            <a:r>
              <a:rPr dirty="0"/>
              <a:t>push </a:t>
            </a:r>
            <a:r>
              <a:rPr spc="-5" dirty="0"/>
              <a:t>technology to </a:t>
            </a:r>
            <a:r>
              <a:rPr dirty="0"/>
              <a:t>its </a:t>
            </a:r>
            <a:r>
              <a:rPr spc="-5" dirty="0"/>
              <a:t>full </a:t>
            </a:r>
            <a:r>
              <a:rPr dirty="0"/>
              <a:t>potential, </a:t>
            </a:r>
            <a:r>
              <a:rPr spc="-5" dirty="0"/>
              <a:t>to </a:t>
            </a:r>
            <a:r>
              <a:rPr dirty="0"/>
              <a:t>build  </a:t>
            </a:r>
            <a:r>
              <a:rPr spc="-5" dirty="0"/>
              <a:t>technologically empowered societies and create meaningful </a:t>
            </a:r>
            <a:r>
              <a:rPr dirty="0"/>
              <a:t>impact on </a:t>
            </a:r>
            <a:r>
              <a:rPr spc="-10" dirty="0"/>
              <a:t>people’s</a:t>
            </a:r>
            <a:r>
              <a:rPr spc="-20" dirty="0"/>
              <a:t> </a:t>
            </a:r>
            <a:r>
              <a:rPr dirty="0"/>
              <a:t>lives.</a:t>
            </a:r>
          </a:p>
          <a:p>
            <a:pPr marL="2540">
              <a:lnSpc>
                <a:spcPct val="100000"/>
              </a:lnSpc>
              <a:spcBef>
                <a:spcPts val="2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90500" indent="-17526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2200" b="0" i="0" dirty="0">
                <a:latin typeface="Helvetica"/>
                <a:cs typeface="Helvetica"/>
              </a:rPr>
              <a:t>EVOTEQ</a:t>
            </a:r>
            <a:endParaRPr sz="2200" dirty="0">
              <a:latin typeface="Helvetica"/>
              <a:cs typeface="Helvetica"/>
            </a:endParaRPr>
          </a:p>
          <a:p>
            <a:pPr marL="15240" marR="201295">
              <a:lnSpc>
                <a:spcPct val="101800"/>
              </a:lnSpc>
              <a:spcBef>
                <a:spcPts val="940"/>
              </a:spcBef>
            </a:pPr>
            <a:r>
              <a:rPr b="0" i="0" dirty="0">
                <a:latin typeface="Helvetica"/>
                <a:cs typeface="Helvetica"/>
              </a:rPr>
              <a:t>EVOTEQ, BEEAH </a:t>
            </a:r>
            <a:r>
              <a:rPr b="0" i="0" spc="-5" dirty="0">
                <a:latin typeface="Helvetica"/>
                <a:cs typeface="Helvetica"/>
              </a:rPr>
              <a:t>Group’s digital </a:t>
            </a:r>
            <a:r>
              <a:rPr b="0" i="0" spc="-20" dirty="0">
                <a:latin typeface="Helvetica"/>
                <a:cs typeface="Helvetica"/>
              </a:rPr>
              <a:t>company, </a:t>
            </a:r>
            <a:r>
              <a:rPr b="0" i="0" spc="-5" dirty="0">
                <a:latin typeface="Helvetica"/>
                <a:cs typeface="Helvetica"/>
              </a:rPr>
              <a:t>was </a:t>
            </a:r>
            <a:r>
              <a:rPr b="0" i="0" dirty="0">
                <a:latin typeface="Helvetica"/>
                <a:cs typeface="Helvetica"/>
              </a:rPr>
              <a:t>founded </a:t>
            </a:r>
            <a:r>
              <a:rPr b="0" i="0" spc="-5" dirty="0">
                <a:latin typeface="Helvetica"/>
                <a:cs typeface="Helvetica"/>
              </a:rPr>
              <a:t>in 2017 with </a:t>
            </a:r>
            <a:r>
              <a:rPr b="0" i="0" dirty="0">
                <a:latin typeface="Helvetica"/>
                <a:cs typeface="Helvetica"/>
              </a:rPr>
              <a:t>a </a:t>
            </a:r>
            <a:r>
              <a:rPr b="0" i="0" spc="-5" dirty="0">
                <a:latin typeface="Helvetica"/>
                <a:cs typeface="Helvetica"/>
              </a:rPr>
              <a:t>mission </a:t>
            </a:r>
            <a:r>
              <a:rPr b="0" i="0" dirty="0">
                <a:latin typeface="Helvetica"/>
                <a:cs typeface="Helvetica"/>
              </a:rPr>
              <a:t>to </a:t>
            </a:r>
            <a:r>
              <a:rPr b="0" i="0" spc="-5" dirty="0">
                <a:latin typeface="Helvetica"/>
                <a:cs typeface="Helvetica"/>
              </a:rPr>
              <a:t>accelerate digital  </a:t>
            </a:r>
            <a:r>
              <a:rPr b="0" i="0" dirty="0">
                <a:latin typeface="Helvetica"/>
                <a:cs typeface="Helvetica"/>
              </a:rPr>
              <a:t>transformation </a:t>
            </a:r>
            <a:r>
              <a:rPr b="0" i="0" spc="-5" dirty="0">
                <a:latin typeface="Helvetica"/>
                <a:cs typeface="Helvetica"/>
              </a:rPr>
              <a:t>in </a:t>
            </a:r>
            <a:r>
              <a:rPr b="0" i="0" dirty="0">
                <a:latin typeface="Helvetica"/>
                <a:cs typeface="Helvetica"/>
              </a:rPr>
              <a:t>the </a:t>
            </a:r>
            <a:r>
              <a:rPr b="0" i="0" spc="-5" dirty="0">
                <a:latin typeface="Helvetica"/>
                <a:cs typeface="Helvetica"/>
              </a:rPr>
              <a:t>Middle </a:t>
            </a:r>
            <a:r>
              <a:rPr b="0" i="0" dirty="0">
                <a:latin typeface="Helvetica"/>
                <a:cs typeface="Helvetica"/>
              </a:rPr>
              <a:t>East. Through </a:t>
            </a:r>
            <a:r>
              <a:rPr b="0" i="0" spc="-5" dirty="0">
                <a:latin typeface="Helvetica"/>
                <a:cs typeface="Helvetica"/>
              </a:rPr>
              <a:t>innovative digital </a:t>
            </a:r>
            <a:r>
              <a:rPr b="0" i="0" dirty="0">
                <a:latin typeface="Helvetica"/>
                <a:cs typeface="Helvetica"/>
              </a:rPr>
              <a:t>solutions </a:t>
            </a:r>
            <a:r>
              <a:rPr b="0" i="0" spc="-5" dirty="0">
                <a:latin typeface="Helvetica"/>
                <a:cs typeface="Helvetica"/>
              </a:rPr>
              <a:t>and platforms, </a:t>
            </a:r>
            <a:r>
              <a:rPr b="0" i="0" dirty="0">
                <a:latin typeface="Helvetica"/>
                <a:cs typeface="Helvetica"/>
              </a:rPr>
              <a:t>EVOTEQ </a:t>
            </a:r>
            <a:r>
              <a:rPr b="0" i="0" spc="-5" dirty="0">
                <a:latin typeface="Helvetica"/>
                <a:cs typeface="Helvetica"/>
              </a:rPr>
              <a:t>enables  governments and large enterprises </a:t>
            </a:r>
            <a:r>
              <a:rPr b="0" i="0" dirty="0">
                <a:latin typeface="Helvetica"/>
                <a:cs typeface="Helvetica"/>
              </a:rPr>
              <a:t>to </a:t>
            </a:r>
            <a:r>
              <a:rPr b="0" i="0" spc="-5" dirty="0">
                <a:latin typeface="Helvetica"/>
                <a:cs typeface="Helvetica"/>
              </a:rPr>
              <a:t>improve performance, increase </a:t>
            </a:r>
            <a:r>
              <a:rPr b="0" i="0" spc="-20" dirty="0">
                <a:latin typeface="Helvetica"/>
                <a:cs typeface="Helvetica"/>
              </a:rPr>
              <a:t>efﬁciency, </a:t>
            </a:r>
            <a:r>
              <a:rPr b="0" i="0" spc="-5" dirty="0">
                <a:latin typeface="Helvetica"/>
                <a:cs typeface="Helvetica"/>
              </a:rPr>
              <a:t>become </a:t>
            </a:r>
            <a:r>
              <a:rPr b="0" i="0" spc="-15" dirty="0">
                <a:latin typeface="Helvetica"/>
                <a:cs typeface="Helvetica"/>
              </a:rPr>
              <a:t>smarter, </a:t>
            </a:r>
            <a:r>
              <a:rPr b="0" i="0" spc="-5" dirty="0">
                <a:latin typeface="Helvetica"/>
                <a:cs typeface="Helvetica"/>
              </a:rPr>
              <a:t>more  responsive, and </a:t>
            </a:r>
            <a:r>
              <a:rPr b="0" i="0" dirty="0">
                <a:latin typeface="Helvetica"/>
                <a:cs typeface="Helvetica"/>
              </a:rPr>
              <a:t>capable </a:t>
            </a:r>
            <a:r>
              <a:rPr b="0" i="0" spc="-5" dirty="0">
                <a:latin typeface="Helvetica"/>
                <a:cs typeface="Helvetica"/>
              </a:rPr>
              <a:t>of making better informed decisions.</a:t>
            </a:r>
          </a:p>
          <a:p>
            <a:pPr marL="2540">
              <a:lnSpc>
                <a:spcPct val="100000"/>
              </a:lnSpc>
              <a:spcBef>
                <a:spcPts val="5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90500" indent="-17526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2200" b="0" i="0" spc="-5" dirty="0">
                <a:latin typeface="Helvetica"/>
                <a:cs typeface="Helvetica"/>
              </a:rPr>
              <a:t>RE.LIFE</a:t>
            </a:r>
            <a:endParaRPr sz="2200" dirty="0">
              <a:latin typeface="Helvetica"/>
              <a:cs typeface="Helvetica"/>
            </a:endParaRPr>
          </a:p>
          <a:p>
            <a:pPr marL="15240" marR="5080">
              <a:lnSpc>
                <a:spcPct val="101800"/>
              </a:lnSpc>
              <a:spcBef>
                <a:spcPts val="940"/>
              </a:spcBef>
            </a:pPr>
            <a:r>
              <a:rPr b="0" i="0" spc="-5" dirty="0">
                <a:latin typeface="Helvetica"/>
                <a:cs typeface="Helvetica"/>
              </a:rPr>
              <a:t>Launched by </a:t>
            </a:r>
            <a:r>
              <a:rPr b="0" i="0" dirty="0">
                <a:latin typeface="Helvetica"/>
                <a:cs typeface="Helvetica"/>
              </a:rPr>
              <a:t>BEEAH Group </a:t>
            </a:r>
            <a:r>
              <a:rPr b="0" i="0" spc="-5" dirty="0">
                <a:latin typeface="Helvetica"/>
                <a:cs typeface="Helvetica"/>
              </a:rPr>
              <a:t>in 2020, re.life is an innovative venture </a:t>
            </a:r>
            <a:r>
              <a:rPr b="0" i="0" dirty="0">
                <a:latin typeface="Helvetica"/>
                <a:cs typeface="Helvetica"/>
              </a:rPr>
              <a:t>that </a:t>
            </a:r>
            <a:r>
              <a:rPr b="0" i="0" spc="-5" dirty="0">
                <a:latin typeface="Helvetica"/>
                <a:cs typeface="Helvetica"/>
              </a:rPr>
              <a:t>enables </a:t>
            </a:r>
            <a:r>
              <a:rPr b="0" i="0" dirty="0">
                <a:latin typeface="Helvetica"/>
                <a:cs typeface="Helvetica"/>
              </a:rPr>
              <a:t>a </a:t>
            </a:r>
            <a:r>
              <a:rPr b="0" i="0" spc="-5" dirty="0">
                <a:latin typeface="Helvetica"/>
                <a:cs typeface="Helvetica"/>
              </a:rPr>
              <a:t>better life </a:t>
            </a:r>
            <a:r>
              <a:rPr b="0" i="0" dirty="0">
                <a:latin typeface="Helvetica"/>
                <a:cs typeface="Helvetica"/>
              </a:rPr>
              <a:t>through a  </a:t>
            </a:r>
            <a:r>
              <a:rPr b="0" i="0" spc="-5" dirty="0">
                <a:latin typeface="Helvetica"/>
                <a:cs typeface="Helvetica"/>
              </a:rPr>
              <a:t>digital ecosystem, by using online platforms </a:t>
            </a:r>
            <a:r>
              <a:rPr b="0" i="0" dirty="0">
                <a:latin typeface="Helvetica"/>
                <a:cs typeface="Helvetica"/>
              </a:rPr>
              <a:t>to </a:t>
            </a:r>
            <a:r>
              <a:rPr b="0" i="0" spc="-5" dirty="0">
                <a:latin typeface="Helvetica"/>
                <a:cs typeface="Helvetica"/>
              </a:rPr>
              <a:t>empower decision-making in </a:t>
            </a:r>
            <a:r>
              <a:rPr b="0" i="0" dirty="0">
                <a:latin typeface="Helvetica"/>
                <a:cs typeface="Helvetica"/>
              </a:rPr>
              <a:t>citizens </a:t>
            </a:r>
            <a:r>
              <a:rPr b="0" i="0" spc="-5" dirty="0">
                <a:latin typeface="Helvetica"/>
                <a:cs typeface="Helvetica"/>
              </a:rPr>
              <a:t>and businesses. </a:t>
            </a:r>
            <a:r>
              <a:rPr b="0" i="0" dirty="0">
                <a:latin typeface="Helvetica"/>
                <a:cs typeface="Helvetica"/>
              </a:rPr>
              <a:t>The  company focuses </a:t>
            </a:r>
            <a:r>
              <a:rPr b="0" i="0" spc="-5" dirty="0">
                <a:latin typeface="Helvetica"/>
                <a:cs typeface="Helvetica"/>
              </a:rPr>
              <a:t>on ensuring </a:t>
            </a:r>
            <a:r>
              <a:rPr b="0" i="0" dirty="0">
                <a:latin typeface="Helvetica"/>
                <a:cs typeface="Helvetica"/>
              </a:rPr>
              <a:t>convenience, </a:t>
            </a:r>
            <a:r>
              <a:rPr b="0" i="0" spc="-5" dirty="0">
                <a:latin typeface="Helvetica"/>
                <a:cs typeface="Helvetica"/>
              </a:rPr>
              <a:t>efﬁciency and transparency </a:t>
            </a:r>
            <a:r>
              <a:rPr b="0" i="0" dirty="0">
                <a:latin typeface="Helvetica"/>
                <a:cs typeface="Helvetica"/>
              </a:rPr>
              <a:t>to </a:t>
            </a:r>
            <a:r>
              <a:rPr b="0" i="0" spc="-5" dirty="0">
                <a:latin typeface="Helvetica"/>
                <a:cs typeface="Helvetica"/>
              </a:rPr>
              <a:t>improve quality of</a:t>
            </a:r>
            <a:r>
              <a:rPr b="0" i="0" spc="-15" dirty="0">
                <a:latin typeface="Helvetica"/>
                <a:cs typeface="Helvetica"/>
              </a:rPr>
              <a:t> </a:t>
            </a:r>
            <a:r>
              <a:rPr b="0" i="0" spc="-5" dirty="0">
                <a:latin typeface="Helvetica"/>
                <a:cs typeface="Helvetica"/>
              </a:rPr>
              <a:t>life.</a:t>
            </a:r>
            <a:endParaRPr lang="en-US" b="0" i="0" spc="-5" dirty="0">
              <a:latin typeface="Helvetica"/>
              <a:cs typeface="Helvetica"/>
            </a:endParaRPr>
          </a:p>
          <a:p>
            <a:pPr marL="15240" marR="5080">
              <a:lnSpc>
                <a:spcPct val="101800"/>
              </a:lnSpc>
              <a:spcBef>
                <a:spcPts val="940"/>
              </a:spcBef>
            </a:pPr>
            <a:r>
              <a:rPr lang="en-US" sz="1900" b="1" i="1" spc="-25" dirty="0">
                <a:solidFill>
                  <a:srgbClr val="FFFFFF"/>
                </a:solidFill>
                <a:latin typeface="Helvetica-BoldOblique"/>
                <a:cs typeface="Helvetica-BoldOblique"/>
                <a:hlinkClick r:id="rId4" action="ppaction://hlinksldjump"/>
              </a:rPr>
              <a:t>Categories</a:t>
            </a:r>
            <a:endParaRPr b="0" i="0" spc="-5" dirty="0">
              <a:latin typeface="Helvetica"/>
              <a:cs typeface="Helvetic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9737" y="1737868"/>
            <a:ext cx="7404100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805"/>
            <a:ext cx="12239993" cy="6822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037" y="1165847"/>
            <a:ext cx="3465195" cy="4472940"/>
          </a:xfrm>
          <a:custGeom>
            <a:avLst/>
            <a:gdLst/>
            <a:ahLst/>
            <a:cxnLst/>
            <a:rect l="l" t="t" r="r" b="b"/>
            <a:pathLst>
              <a:path w="3465195" h="4472940">
                <a:moveTo>
                  <a:pt x="3464826" y="4472584"/>
                </a:moveTo>
                <a:lnTo>
                  <a:pt x="0" y="4472584"/>
                </a:lnTo>
                <a:lnTo>
                  <a:pt x="0" y="0"/>
                </a:lnTo>
                <a:lnTo>
                  <a:pt x="3464826" y="0"/>
                </a:lnTo>
                <a:lnTo>
                  <a:pt x="3464826" y="4472584"/>
                </a:lnTo>
                <a:close/>
              </a:path>
            </a:pathLst>
          </a:custGeom>
          <a:solidFill>
            <a:srgbClr val="FFFFFF">
              <a:alpha val="7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835"/>
            <a:ext cx="12240260" cy="1047115"/>
          </a:xfrm>
          <a:custGeom>
            <a:avLst/>
            <a:gdLst/>
            <a:ahLst/>
            <a:cxnLst/>
            <a:rect l="l" t="t" r="r" b="b"/>
            <a:pathLst>
              <a:path w="12240260" h="1047115">
                <a:moveTo>
                  <a:pt x="12239993" y="0"/>
                </a:moveTo>
                <a:lnTo>
                  <a:pt x="0" y="0"/>
                </a:lnTo>
                <a:lnTo>
                  <a:pt x="0" y="1046645"/>
                </a:lnTo>
                <a:lnTo>
                  <a:pt x="12239993" y="414781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3101" y="2042942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38112"/>
                </a:moveTo>
                <a:lnTo>
                  <a:pt x="0" y="0"/>
                </a:lnTo>
              </a:path>
            </a:pathLst>
          </a:custGeom>
          <a:solidFill>
            <a:srgbClr val="82A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78400" y="6174333"/>
            <a:ext cx="69170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Helvetica"/>
                <a:cs typeface="Helvetica"/>
              </a:rPr>
              <a:t>presented</a:t>
            </a:r>
            <a:r>
              <a:rPr sz="1600" spc="-1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Helvetica"/>
                <a:cs typeface="Helvetica"/>
              </a:rPr>
              <a:t>by:</a:t>
            </a:r>
            <a:endParaRPr sz="160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Helvetica"/>
                <a:cs typeface="Helvetica"/>
              </a:rPr>
              <a:t>Joe </a:t>
            </a:r>
            <a:r>
              <a:rPr sz="1600" spc="-5" dirty="0">
                <a:solidFill>
                  <a:srgbClr val="FFFFFF"/>
                </a:solidFill>
                <a:latin typeface="Helvetica"/>
                <a:cs typeface="Helvetica"/>
              </a:rPr>
              <a:t>Mansour </a:t>
            </a:r>
            <a:r>
              <a:rPr sz="1600" dirty="0">
                <a:solidFill>
                  <a:srgbClr val="FFFFFF"/>
                </a:solidFill>
                <a:latin typeface="Helvetica"/>
                <a:cs typeface="Helvetica"/>
              </a:rPr>
              <a:t>- Joe Zbeidy - Simon Kamel - Anthony Germanos - Fares</a:t>
            </a:r>
            <a:r>
              <a:rPr sz="1600" spc="-18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1600" dirty="0">
                <a:solidFill>
                  <a:srgbClr val="FFFFFF"/>
                </a:solidFill>
                <a:latin typeface="Helvetica"/>
                <a:cs typeface="Helvetica"/>
              </a:rPr>
              <a:t>Saab</a:t>
            </a:r>
            <a:endParaRPr sz="1600">
              <a:latin typeface="Helvetica"/>
              <a:cs typeface="Helvetic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6671" y="187985"/>
            <a:ext cx="1538730" cy="648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7037" y="1465262"/>
            <a:ext cx="3465195" cy="379031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14629" marR="291465">
              <a:lnSpc>
                <a:spcPts val="4120"/>
              </a:lnSpc>
              <a:spcBef>
                <a:spcPts val="905"/>
              </a:spcBef>
              <a:tabLst>
                <a:tab pos="1285240" algn="l"/>
              </a:tabLst>
            </a:pPr>
            <a:r>
              <a:rPr sz="41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Now, </a:t>
            </a:r>
            <a:r>
              <a:rPr sz="41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you  know </a:t>
            </a:r>
            <a:r>
              <a:rPr sz="41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why  The </a:t>
            </a:r>
            <a:r>
              <a:rPr sz="41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UAE </a:t>
            </a:r>
            <a:r>
              <a:rPr sz="41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is  one</a:t>
            </a:r>
            <a:r>
              <a:rPr lang="en-US" sz="41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41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of </a:t>
            </a:r>
            <a:r>
              <a:rPr sz="41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 cleanest  countries</a:t>
            </a:r>
            <a:r>
              <a:rPr sz="4100" b="1" i="1" spc="-10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41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  </a:t>
            </a:r>
            <a:r>
              <a:rPr sz="41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</a:t>
            </a:r>
            <a:r>
              <a:rPr lang="en-US" sz="41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41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world.</a:t>
            </a:r>
            <a:endParaRPr sz="4100" dirty="0">
              <a:latin typeface="Helvetica-BoldOblique"/>
              <a:cs typeface="Helvetica-BoldObliq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49872"/>
            <a:ext cx="12230100" cy="4586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39993" y="0"/>
                </a:moveTo>
                <a:lnTo>
                  <a:pt x="0" y="0"/>
                </a:lnTo>
                <a:lnTo>
                  <a:pt x="0" y="1045362"/>
                </a:lnTo>
                <a:lnTo>
                  <a:pt x="12239993" y="410819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91649" y="2232636"/>
            <a:ext cx="9059501" cy="1946687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175" algn="ctr">
              <a:lnSpc>
                <a:spcPts val="2520"/>
              </a:lnSpc>
              <a:spcBef>
                <a:spcPts val="280"/>
              </a:spcBef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(the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Emirates Environmental Services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Company)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is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a 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pioneer leading integrated environmental management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company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based  in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the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United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Arab Emirates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(UAE).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It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was established in 2007 with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the 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aim of providing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sustainable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waste management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solutions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and  environmental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services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in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the</a:t>
            </a:r>
            <a:r>
              <a:rPr sz="2200" i="1" spc="-15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region.</a:t>
            </a:r>
            <a:endParaRPr sz="2200" dirty="0">
              <a:latin typeface="Helvetica"/>
              <a:cs typeface="Helvetica"/>
            </a:endParaRPr>
          </a:p>
          <a:p>
            <a:pPr marL="168275">
              <a:lnSpc>
                <a:spcPts val="2390"/>
              </a:lnSpc>
            </a:pPr>
            <a:r>
              <a:rPr lang="en-US" sz="2200" i="1" spc="-5" dirty="0">
                <a:solidFill>
                  <a:srgbClr val="00AFEA"/>
                </a:solidFill>
                <a:latin typeface="Helvetica"/>
                <a:cs typeface="Helvetica"/>
              </a:rPr>
              <a:t>.</a:t>
            </a: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D1FE2-2B47-265E-CB6B-8D94079C2D5D}"/>
              </a:ext>
            </a:extLst>
          </p:cNvPr>
          <p:cNvSpPr txBox="1"/>
          <p:nvPr/>
        </p:nvSpPr>
        <p:spPr>
          <a:xfrm>
            <a:off x="1591649" y="-2429766"/>
            <a:ext cx="800100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>
              <a:lnSpc>
                <a:spcPts val="2390"/>
              </a:lnSpc>
            </a:pP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BEEAH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operates in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several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industries, including waste</a:t>
            </a:r>
            <a:r>
              <a:rPr lang="en-US" sz="1800" i="1" spc="-60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management,</a:t>
            </a:r>
            <a:endParaRPr lang="en-US" sz="1800" dirty="0">
              <a:latin typeface="Helvetica"/>
              <a:cs typeface="Helvetica"/>
            </a:endParaRPr>
          </a:p>
          <a:p>
            <a:pPr marL="1325245" marR="1315085" algn="ctr">
              <a:lnSpc>
                <a:spcPts val="2520"/>
              </a:lnSpc>
              <a:spcBef>
                <a:spcPts val="125"/>
              </a:spcBef>
            </a:pP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environmental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consulting,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and renewable </a:t>
            </a:r>
            <a:r>
              <a:rPr lang="en-US" sz="1800" i="1" spc="-30" dirty="0">
                <a:solidFill>
                  <a:srgbClr val="00AFEA"/>
                </a:solidFill>
                <a:latin typeface="Helvetica"/>
                <a:cs typeface="Helvetica"/>
              </a:rPr>
              <a:t>energy. 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Its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waste management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services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include</a:t>
            </a:r>
            <a:r>
              <a:rPr lang="en-US" sz="1800" i="1" spc="-80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collection,</a:t>
            </a:r>
            <a:endParaRPr lang="en-US" sz="1800" dirty="0">
              <a:latin typeface="Helvetica"/>
              <a:cs typeface="Helvetica"/>
            </a:endParaRPr>
          </a:p>
          <a:p>
            <a:pPr marL="183515">
              <a:lnSpc>
                <a:spcPts val="2395"/>
              </a:lnSpc>
            </a:pPr>
            <a:r>
              <a:rPr lang="en-US" sz="1800" i="1" dirty="0" err="1">
                <a:solidFill>
                  <a:srgbClr val="00AFEA"/>
                </a:solidFill>
                <a:latin typeface="Helvetica"/>
                <a:cs typeface="Helvetica"/>
              </a:rPr>
              <a:t>transportation,treatment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,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and disposal of all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types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of waste,</a:t>
            </a:r>
            <a:r>
              <a:rPr lang="en-US" sz="1800" i="1" spc="-60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including</a:t>
            </a:r>
            <a:endParaRPr lang="en-US" sz="1800" dirty="0">
              <a:latin typeface="Helvetica"/>
              <a:cs typeface="Helvetica"/>
            </a:endParaRPr>
          </a:p>
          <a:p>
            <a:pPr marL="485775" marR="479425" algn="ctr">
              <a:lnSpc>
                <a:spcPts val="2520"/>
              </a:lnSpc>
              <a:spcBef>
                <a:spcPts val="125"/>
              </a:spcBef>
            </a:pP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hazardous and nonhazardous waste.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BEEAH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is also involved in  </a:t>
            </a:r>
            <a:r>
              <a:rPr lang="en-US" sz="1800" i="1" spc="-5" dirty="0" err="1">
                <a:solidFill>
                  <a:srgbClr val="00AFEA"/>
                </a:solidFill>
                <a:latin typeface="Helvetica"/>
                <a:cs typeface="Helvetica"/>
              </a:rPr>
              <a:t>recycling,composting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, and waste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to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energy</a:t>
            </a:r>
            <a:r>
              <a:rPr lang="en-US" sz="1800" i="1" spc="-30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projects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49872"/>
            <a:ext cx="12230100" cy="4586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39993" y="0"/>
                </a:moveTo>
                <a:lnTo>
                  <a:pt x="0" y="0"/>
                </a:lnTo>
                <a:lnTo>
                  <a:pt x="0" y="1045362"/>
                </a:lnTo>
                <a:lnTo>
                  <a:pt x="12239993" y="410819"/>
                </a:lnTo>
                <a:lnTo>
                  <a:pt x="12239993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8400" y="7842250"/>
            <a:ext cx="9059501" cy="1946687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175" algn="ctr">
              <a:lnSpc>
                <a:spcPts val="2520"/>
              </a:lnSpc>
              <a:spcBef>
                <a:spcPts val="280"/>
              </a:spcBef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(the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Emirates Environmental Services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Company)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is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a 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pioneer leading integrated environmental management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company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based  in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the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United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Arab Emirates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(UAE).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It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was established in 2007 with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the 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aim of providing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sustainable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waste management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solutions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and  environmental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services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in </a:t>
            </a:r>
            <a:r>
              <a:rPr sz="2200" i="1" dirty="0">
                <a:solidFill>
                  <a:srgbClr val="00AFEA"/>
                </a:solidFill>
                <a:latin typeface="Helvetica"/>
                <a:cs typeface="Helvetica"/>
              </a:rPr>
              <a:t>the</a:t>
            </a:r>
            <a:r>
              <a:rPr sz="2200" i="1" spc="-15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sz="2200" i="1" spc="-5" dirty="0">
                <a:solidFill>
                  <a:srgbClr val="00AFEA"/>
                </a:solidFill>
                <a:latin typeface="Helvetica"/>
                <a:cs typeface="Helvetica"/>
              </a:rPr>
              <a:t>region.</a:t>
            </a:r>
            <a:endParaRPr sz="2200" dirty="0">
              <a:latin typeface="Helvetica"/>
              <a:cs typeface="Helvetica"/>
            </a:endParaRPr>
          </a:p>
          <a:p>
            <a:pPr marL="168275">
              <a:lnSpc>
                <a:spcPts val="2390"/>
              </a:lnSpc>
            </a:pPr>
            <a:r>
              <a:rPr lang="en-US" sz="2200" i="1" spc="-5" dirty="0">
                <a:solidFill>
                  <a:srgbClr val="00AFEA"/>
                </a:solidFill>
                <a:latin typeface="Helvetica"/>
                <a:cs typeface="Helvetica"/>
              </a:rPr>
              <a:t>.</a:t>
            </a: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D1FE2-2B47-265E-CB6B-8D94079C2D5D}"/>
              </a:ext>
            </a:extLst>
          </p:cNvPr>
          <p:cNvSpPr txBox="1"/>
          <p:nvPr/>
        </p:nvSpPr>
        <p:spPr>
          <a:xfrm>
            <a:off x="2006600" y="2030395"/>
            <a:ext cx="800100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>
              <a:lnSpc>
                <a:spcPts val="2390"/>
              </a:lnSpc>
            </a:pP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BEEAH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operates in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several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industries, including waste</a:t>
            </a:r>
            <a:r>
              <a:rPr lang="en-US" sz="1800" i="1" spc="-60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management,</a:t>
            </a:r>
            <a:endParaRPr lang="en-US" sz="1800" dirty="0">
              <a:latin typeface="Helvetica"/>
              <a:cs typeface="Helvetica"/>
            </a:endParaRPr>
          </a:p>
          <a:p>
            <a:pPr marL="1325245" marR="1315085" algn="ctr">
              <a:lnSpc>
                <a:spcPts val="2520"/>
              </a:lnSpc>
              <a:spcBef>
                <a:spcPts val="125"/>
              </a:spcBef>
            </a:pP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environmental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consulting,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and renewable </a:t>
            </a:r>
            <a:r>
              <a:rPr lang="en-US" sz="1800" i="1" spc="-30" dirty="0">
                <a:solidFill>
                  <a:srgbClr val="00AFEA"/>
                </a:solidFill>
                <a:latin typeface="Helvetica"/>
                <a:cs typeface="Helvetica"/>
              </a:rPr>
              <a:t>energy. 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Its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waste management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services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include</a:t>
            </a:r>
            <a:r>
              <a:rPr lang="en-US" sz="1800" i="1" spc="-80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collection,</a:t>
            </a:r>
            <a:endParaRPr lang="en-US" sz="1800" dirty="0">
              <a:latin typeface="Helvetica"/>
              <a:cs typeface="Helvetica"/>
            </a:endParaRPr>
          </a:p>
          <a:p>
            <a:pPr marL="183515">
              <a:lnSpc>
                <a:spcPts val="2395"/>
              </a:lnSpc>
            </a:pPr>
            <a:r>
              <a:rPr lang="en-US" sz="1800" i="1" dirty="0" err="1">
                <a:solidFill>
                  <a:srgbClr val="00AFEA"/>
                </a:solidFill>
                <a:latin typeface="Helvetica"/>
                <a:cs typeface="Helvetica"/>
              </a:rPr>
              <a:t>transportation,treatment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,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and disposal of all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types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of waste,</a:t>
            </a:r>
            <a:r>
              <a:rPr lang="en-US" sz="1800" i="1" spc="-60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including</a:t>
            </a:r>
            <a:endParaRPr lang="en-US" sz="1800" dirty="0">
              <a:latin typeface="Helvetica"/>
              <a:cs typeface="Helvetica"/>
            </a:endParaRPr>
          </a:p>
          <a:p>
            <a:pPr marL="485775" marR="479425" algn="ctr">
              <a:lnSpc>
                <a:spcPts val="2520"/>
              </a:lnSpc>
              <a:spcBef>
                <a:spcPts val="125"/>
              </a:spcBef>
            </a:pP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hazardous and nonhazardous waste.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BEEAH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is also involved in  </a:t>
            </a:r>
            <a:r>
              <a:rPr lang="en-US" sz="1800" i="1" spc="-5" dirty="0" err="1">
                <a:solidFill>
                  <a:srgbClr val="00AFEA"/>
                </a:solidFill>
                <a:latin typeface="Helvetica"/>
                <a:cs typeface="Helvetica"/>
              </a:rPr>
              <a:t>recycling,composting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, and waste </a:t>
            </a:r>
            <a:r>
              <a:rPr lang="en-US" sz="1800" i="1" dirty="0">
                <a:solidFill>
                  <a:srgbClr val="00AFEA"/>
                </a:solidFill>
                <a:latin typeface="Helvetica"/>
                <a:cs typeface="Helvetica"/>
              </a:rPr>
              <a:t>to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energy</a:t>
            </a:r>
            <a:r>
              <a:rPr lang="en-US" sz="1800" i="1" spc="-30" dirty="0">
                <a:solidFill>
                  <a:srgbClr val="00AFEA"/>
                </a:solidFill>
                <a:latin typeface="Helvetica"/>
                <a:cs typeface="Helvetica"/>
              </a:rPr>
              <a:t> </a:t>
            </a:r>
            <a:r>
              <a:rPr lang="en-US" sz="1800" i="1" spc="-5" dirty="0">
                <a:solidFill>
                  <a:srgbClr val="00AFEA"/>
                </a:solidFill>
                <a:latin typeface="Helvetica"/>
                <a:cs typeface="Helvetica"/>
              </a:rPr>
              <a:t>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5D9EB8-CBB4-BF46-9036-A126B418C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6"/>
            <a:ext cx="12242800" cy="682510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40006" y="0"/>
                </a:moveTo>
                <a:lnTo>
                  <a:pt x="0" y="0"/>
                </a:lnTo>
                <a:lnTo>
                  <a:pt x="0" y="1045369"/>
                </a:lnTo>
                <a:lnTo>
                  <a:pt x="12240006" y="410826"/>
                </a:lnTo>
                <a:lnTo>
                  <a:pt x="12240006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39956" y="1498662"/>
            <a:ext cx="56642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This project became possible by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aid</a:t>
            </a:r>
            <a:r>
              <a:rPr sz="2200" b="1" i="1" spc="-9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of</a:t>
            </a:r>
            <a:endParaRPr sz="2200">
              <a:latin typeface="Helvetica-BoldOblique"/>
              <a:cs typeface="Helvetica-BoldObliq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4478338" y="-2377817"/>
            <a:ext cx="89566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4810">
              <a:lnSpc>
                <a:spcPct val="100000"/>
              </a:lnSpc>
              <a:spcBef>
                <a:spcPts val="100"/>
              </a:spcBef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Crossing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new industry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frontiers every</a:t>
            </a:r>
            <a:r>
              <a:rPr sz="2200" b="1" i="1" spc="-1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day,</a:t>
            </a:r>
            <a:endParaRPr sz="2200" dirty="0">
              <a:latin typeface="Helvetica-BoldOblique"/>
              <a:cs typeface="Helvetica-BoldOblique"/>
            </a:endParaRPr>
          </a:p>
          <a:p>
            <a:pPr marL="12700" marR="5080" algn="ctr">
              <a:lnSpc>
                <a:spcPct val="103000"/>
              </a:lnSpc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Group is inspiring positive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change, enabling rapid  economic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growth,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consolidating the </a:t>
            </a:r>
            <a:r>
              <a:rPr sz="2200" b="1" i="1" spc="-20" dirty="0">
                <a:solidFill>
                  <a:srgbClr val="00AFEA"/>
                </a:solidFill>
                <a:latin typeface="Helvetica-BoldOblique"/>
                <a:cs typeface="Helvetica-BoldOblique"/>
              </a:rPr>
              <a:t>UAE’s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position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global 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model for sustainable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development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digital</a:t>
            </a:r>
            <a:r>
              <a:rPr sz="2200" b="1" i="1" spc="-3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innovations.</a:t>
            </a:r>
            <a:endParaRPr sz="2200" dirty="0">
              <a:latin typeface="Helvetica-BoldOblique"/>
              <a:cs typeface="Helvetica-BoldObliq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0" y="-2507030"/>
            <a:ext cx="1537970" cy="96011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ctr">
              <a:lnSpc>
                <a:spcPts val="2330"/>
              </a:lnSpc>
              <a:spcBef>
                <a:spcPts val="490"/>
              </a:spcBef>
            </a:pPr>
            <a:r>
              <a:rPr lang="en-US"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H</a:t>
            </a:r>
            <a:r>
              <a:rPr sz="22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aving  over </a:t>
            </a:r>
            <a:r>
              <a:rPr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200  clients</a:t>
            </a:r>
            <a:endParaRPr sz="2250" dirty="0">
              <a:latin typeface="Helvetica-BoldOblique"/>
              <a:cs typeface="Helvetica-BoldObliq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86185" y="-1267096"/>
            <a:ext cx="1708150" cy="714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2705"/>
              </a:lnSpc>
              <a:spcBef>
                <a:spcPts val="11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13000</a:t>
            </a:r>
            <a:endParaRPr sz="2550" dirty="0">
              <a:latin typeface="Helvetica-BoldOblique"/>
              <a:cs typeface="Helvetica-BoldOblique"/>
            </a:endParaRPr>
          </a:p>
          <a:p>
            <a:pPr algn="ctr">
              <a:lnSpc>
                <a:spcPts val="2705"/>
              </a:lnSpc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employees</a:t>
            </a:r>
            <a:endParaRPr sz="2550" dirty="0">
              <a:latin typeface="Helvetica-BoldOblique"/>
              <a:cs typeface="Helvetica-BoldObliq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0" y="-2253192"/>
            <a:ext cx="2187984" cy="11477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lang="en-US"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R</a:t>
            </a: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epresenting</a:t>
            </a:r>
            <a:endParaRPr lang="en-US" sz="2550" b="1" i="1" dirty="0">
              <a:solidFill>
                <a:srgbClr val="00AFEA"/>
              </a:solidFill>
              <a:latin typeface="Helvetica-BoldOblique"/>
              <a:cs typeface="Helvetica-BoldOblique"/>
            </a:endParaRPr>
          </a:p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46</a:t>
            </a:r>
            <a:endParaRPr sz="2550" dirty="0">
              <a:latin typeface="Helvetica-BoldOblique"/>
              <a:cs typeface="Helvetica-BoldOblique"/>
            </a:endParaRPr>
          </a:p>
          <a:p>
            <a:pPr marL="12700" algn="ctr">
              <a:lnSpc>
                <a:spcPts val="2625"/>
              </a:lnSpc>
            </a:pPr>
            <a:r>
              <a:rPr sz="2550" b="1" i="1" spc="0" dirty="0">
                <a:solidFill>
                  <a:srgbClr val="00AFEA"/>
                </a:solidFill>
                <a:latin typeface="Helvetica-BoldOblique"/>
                <a:cs typeface="Helvetica-BoldOblique"/>
              </a:rPr>
              <a:t>nationalities</a:t>
            </a:r>
            <a:endParaRPr sz="2550" dirty="0">
              <a:latin typeface="Helvetica-BoldOblique"/>
              <a:cs typeface="Helvetica-BoldObliq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5D9EB8-CBB4-BF46-9036-A126B418C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6"/>
            <a:ext cx="12242800" cy="682510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40006" y="0"/>
                </a:moveTo>
                <a:lnTo>
                  <a:pt x="0" y="0"/>
                </a:lnTo>
                <a:lnTo>
                  <a:pt x="0" y="1045369"/>
                </a:lnTo>
                <a:lnTo>
                  <a:pt x="12240006" y="410826"/>
                </a:lnTo>
                <a:lnTo>
                  <a:pt x="12240006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39956" y="1498662"/>
            <a:ext cx="56642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This project became possible by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aid</a:t>
            </a:r>
            <a:r>
              <a:rPr sz="2200" b="1" i="1" spc="-9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of</a:t>
            </a:r>
            <a:endParaRPr sz="2200">
              <a:latin typeface="Helvetica-BoldOblique"/>
              <a:cs typeface="Helvetica-BoldObliq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4478338" y="-2377817"/>
            <a:ext cx="89566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4810">
              <a:lnSpc>
                <a:spcPct val="100000"/>
              </a:lnSpc>
              <a:spcBef>
                <a:spcPts val="100"/>
              </a:spcBef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Crossing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new industry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frontiers every</a:t>
            </a:r>
            <a:r>
              <a:rPr sz="2200" b="1" i="1" spc="-1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day,</a:t>
            </a:r>
            <a:endParaRPr sz="2200" dirty="0">
              <a:latin typeface="Helvetica-BoldOblique"/>
              <a:cs typeface="Helvetica-BoldOblique"/>
            </a:endParaRPr>
          </a:p>
          <a:p>
            <a:pPr marL="12700" marR="5080" algn="ctr">
              <a:lnSpc>
                <a:spcPct val="103000"/>
              </a:lnSpc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Group is inspiring positive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change, enabling rapid  economic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growth,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consolidating the </a:t>
            </a:r>
            <a:r>
              <a:rPr sz="2200" b="1" i="1" spc="-20" dirty="0">
                <a:solidFill>
                  <a:srgbClr val="00AFEA"/>
                </a:solidFill>
                <a:latin typeface="Helvetica-BoldOblique"/>
                <a:cs typeface="Helvetica-BoldOblique"/>
              </a:rPr>
              <a:t>UAE’s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position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global 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model for sustainable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development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digital</a:t>
            </a:r>
            <a:r>
              <a:rPr sz="2200" b="1" i="1" spc="-3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innovations.</a:t>
            </a:r>
            <a:endParaRPr sz="2200" dirty="0">
              <a:latin typeface="Helvetica-BoldOblique"/>
              <a:cs typeface="Helvetica-BoldObliq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0" y="-2507030"/>
            <a:ext cx="1537970" cy="96011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ctr">
              <a:lnSpc>
                <a:spcPts val="2330"/>
              </a:lnSpc>
              <a:spcBef>
                <a:spcPts val="490"/>
              </a:spcBef>
            </a:pPr>
            <a:r>
              <a:rPr lang="en-US"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H</a:t>
            </a:r>
            <a:r>
              <a:rPr sz="22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aving  over </a:t>
            </a:r>
            <a:r>
              <a:rPr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200  clients</a:t>
            </a:r>
            <a:endParaRPr sz="2250" dirty="0">
              <a:latin typeface="Helvetica-BoldOblique"/>
              <a:cs typeface="Helvetica-BoldObliq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6365" y="2960471"/>
            <a:ext cx="1708150" cy="714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2705"/>
              </a:lnSpc>
              <a:spcBef>
                <a:spcPts val="11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13000</a:t>
            </a:r>
            <a:endParaRPr sz="2550" dirty="0">
              <a:latin typeface="Helvetica-BoldOblique"/>
              <a:cs typeface="Helvetica-BoldOblique"/>
            </a:endParaRPr>
          </a:p>
          <a:p>
            <a:pPr algn="ctr">
              <a:lnSpc>
                <a:spcPts val="2705"/>
              </a:lnSpc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employees</a:t>
            </a:r>
            <a:endParaRPr sz="2550" dirty="0">
              <a:latin typeface="Helvetica-BoldOblique"/>
              <a:cs typeface="Helvetica-BoldObliq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0" y="-2253192"/>
            <a:ext cx="2187984" cy="11477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lang="en-US"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R</a:t>
            </a: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epresenting</a:t>
            </a:r>
            <a:endParaRPr lang="en-US" sz="2550" b="1" i="1" dirty="0">
              <a:solidFill>
                <a:srgbClr val="00AFEA"/>
              </a:solidFill>
              <a:latin typeface="Helvetica-BoldOblique"/>
              <a:cs typeface="Helvetica-BoldOblique"/>
            </a:endParaRPr>
          </a:p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46</a:t>
            </a:r>
            <a:endParaRPr sz="2550" dirty="0">
              <a:latin typeface="Helvetica-BoldOblique"/>
              <a:cs typeface="Helvetica-BoldOblique"/>
            </a:endParaRPr>
          </a:p>
          <a:p>
            <a:pPr marL="12700" algn="ctr">
              <a:lnSpc>
                <a:spcPts val="2625"/>
              </a:lnSpc>
            </a:pPr>
            <a:r>
              <a:rPr sz="2550" b="1" i="1" spc="0" dirty="0">
                <a:solidFill>
                  <a:srgbClr val="00AFEA"/>
                </a:solidFill>
                <a:latin typeface="Helvetica-BoldOblique"/>
                <a:cs typeface="Helvetica-BoldOblique"/>
              </a:rPr>
              <a:t>nationalities</a:t>
            </a:r>
            <a:endParaRPr sz="2550" dirty="0">
              <a:latin typeface="Helvetica-BoldOblique"/>
              <a:cs typeface="Helvetica-BoldOblique"/>
            </a:endParaRPr>
          </a:p>
        </p:txBody>
      </p:sp>
    </p:spTree>
    <p:extLst>
      <p:ext uri="{BB962C8B-B14F-4D97-AF65-F5344CB8AC3E}">
        <p14:creationId xmlns:p14="http://schemas.microsoft.com/office/powerpoint/2010/main" val="352452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5D9EB8-CBB4-BF46-9036-A126B418C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6"/>
            <a:ext cx="12242800" cy="682510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40006" y="0"/>
                </a:moveTo>
                <a:lnTo>
                  <a:pt x="0" y="0"/>
                </a:lnTo>
                <a:lnTo>
                  <a:pt x="0" y="1045369"/>
                </a:lnTo>
                <a:lnTo>
                  <a:pt x="12240006" y="410826"/>
                </a:lnTo>
                <a:lnTo>
                  <a:pt x="12240006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39956" y="1498662"/>
            <a:ext cx="56642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This project became possible by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aid</a:t>
            </a:r>
            <a:r>
              <a:rPr sz="2200" b="1" i="1" spc="-9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of</a:t>
            </a:r>
            <a:endParaRPr sz="2200">
              <a:latin typeface="Helvetica-BoldOblique"/>
              <a:cs typeface="Helvetica-BoldObliq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4478338" y="-2377817"/>
            <a:ext cx="89566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4810">
              <a:lnSpc>
                <a:spcPct val="100000"/>
              </a:lnSpc>
              <a:spcBef>
                <a:spcPts val="100"/>
              </a:spcBef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Crossing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new industry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frontiers every</a:t>
            </a:r>
            <a:r>
              <a:rPr sz="2200" b="1" i="1" spc="-1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day,</a:t>
            </a:r>
            <a:endParaRPr sz="2200" dirty="0">
              <a:latin typeface="Helvetica-BoldOblique"/>
              <a:cs typeface="Helvetica-BoldOblique"/>
            </a:endParaRPr>
          </a:p>
          <a:p>
            <a:pPr marL="12700" marR="5080" algn="ctr">
              <a:lnSpc>
                <a:spcPct val="103000"/>
              </a:lnSpc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Group is inspiring positive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change, enabling rapid  economic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growth,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consolidating the </a:t>
            </a:r>
            <a:r>
              <a:rPr sz="2200" b="1" i="1" spc="-20" dirty="0">
                <a:solidFill>
                  <a:srgbClr val="00AFEA"/>
                </a:solidFill>
                <a:latin typeface="Helvetica-BoldOblique"/>
                <a:cs typeface="Helvetica-BoldOblique"/>
              </a:rPr>
              <a:t>UAE’s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position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global 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model for sustainable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development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digital</a:t>
            </a:r>
            <a:r>
              <a:rPr sz="2200" b="1" i="1" spc="-3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innovations.</a:t>
            </a:r>
            <a:endParaRPr sz="2200" dirty="0">
              <a:latin typeface="Helvetica-BoldOblique"/>
              <a:cs typeface="Helvetica-BoldObliq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0" y="-2507030"/>
            <a:ext cx="1537970" cy="96011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ctr">
              <a:lnSpc>
                <a:spcPts val="2330"/>
              </a:lnSpc>
              <a:spcBef>
                <a:spcPts val="490"/>
              </a:spcBef>
            </a:pPr>
            <a:r>
              <a:rPr lang="en-US"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H</a:t>
            </a:r>
            <a:r>
              <a:rPr sz="22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aving  over </a:t>
            </a:r>
            <a:r>
              <a:rPr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200  clients</a:t>
            </a:r>
            <a:endParaRPr sz="2250" dirty="0">
              <a:latin typeface="Helvetica-BoldOblique"/>
              <a:cs typeface="Helvetica-BoldObliq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6365" y="2960471"/>
            <a:ext cx="1708150" cy="714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2705"/>
              </a:lnSpc>
              <a:spcBef>
                <a:spcPts val="11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13000</a:t>
            </a:r>
            <a:endParaRPr sz="2550" dirty="0">
              <a:latin typeface="Helvetica-BoldOblique"/>
              <a:cs typeface="Helvetica-BoldOblique"/>
            </a:endParaRPr>
          </a:p>
          <a:p>
            <a:pPr algn="ctr">
              <a:lnSpc>
                <a:spcPts val="2705"/>
              </a:lnSpc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employees</a:t>
            </a:r>
            <a:endParaRPr sz="2550" dirty="0">
              <a:latin typeface="Helvetica-BoldOblique"/>
              <a:cs typeface="Helvetica-BoldObliq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7000" y="2792773"/>
            <a:ext cx="2187984" cy="11477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lang="en-US"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R</a:t>
            </a: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epresenting</a:t>
            </a:r>
            <a:endParaRPr lang="en-US" sz="2550" b="1" i="1" dirty="0">
              <a:solidFill>
                <a:srgbClr val="00AFEA"/>
              </a:solidFill>
              <a:latin typeface="Helvetica-BoldOblique"/>
              <a:cs typeface="Helvetica-BoldOblique"/>
            </a:endParaRPr>
          </a:p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46</a:t>
            </a:r>
            <a:endParaRPr sz="2550" dirty="0">
              <a:latin typeface="Helvetica-BoldOblique"/>
              <a:cs typeface="Helvetica-BoldOblique"/>
            </a:endParaRPr>
          </a:p>
          <a:p>
            <a:pPr marL="12700" algn="ctr">
              <a:lnSpc>
                <a:spcPts val="2625"/>
              </a:lnSpc>
            </a:pPr>
            <a:r>
              <a:rPr sz="2550" b="1" i="1" spc="0" dirty="0">
                <a:solidFill>
                  <a:srgbClr val="00AFEA"/>
                </a:solidFill>
                <a:latin typeface="Helvetica-BoldOblique"/>
                <a:cs typeface="Helvetica-BoldOblique"/>
              </a:rPr>
              <a:t>nationalities</a:t>
            </a:r>
            <a:endParaRPr sz="2550" dirty="0">
              <a:latin typeface="Helvetica-BoldOblique"/>
              <a:cs typeface="Helvetica-BoldOblique"/>
            </a:endParaRPr>
          </a:p>
        </p:txBody>
      </p:sp>
    </p:spTree>
    <p:extLst>
      <p:ext uri="{BB962C8B-B14F-4D97-AF65-F5344CB8AC3E}">
        <p14:creationId xmlns:p14="http://schemas.microsoft.com/office/powerpoint/2010/main" val="74285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5D9EB8-CBB4-BF46-9036-A126B418C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6"/>
            <a:ext cx="12242800" cy="682510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40006" y="0"/>
                </a:moveTo>
                <a:lnTo>
                  <a:pt x="0" y="0"/>
                </a:lnTo>
                <a:lnTo>
                  <a:pt x="0" y="1045369"/>
                </a:lnTo>
                <a:lnTo>
                  <a:pt x="12240006" y="410826"/>
                </a:lnTo>
                <a:lnTo>
                  <a:pt x="12240006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39956" y="1498662"/>
            <a:ext cx="56642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This project became possible by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aid</a:t>
            </a:r>
            <a:r>
              <a:rPr sz="2200" b="1" i="1" spc="-9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of</a:t>
            </a:r>
            <a:endParaRPr sz="2200">
              <a:latin typeface="Helvetica-BoldOblique"/>
              <a:cs typeface="Helvetica-BoldObliq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4478338" y="-2377817"/>
            <a:ext cx="89566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4810">
              <a:lnSpc>
                <a:spcPct val="100000"/>
              </a:lnSpc>
              <a:spcBef>
                <a:spcPts val="100"/>
              </a:spcBef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Crossing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new industry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frontiers every</a:t>
            </a:r>
            <a:r>
              <a:rPr sz="2200" b="1" i="1" spc="-1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day,</a:t>
            </a:r>
            <a:endParaRPr sz="2200" dirty="0">
              <a:latin typeface="Helvetica-BoldOblique"/>
              <a:cs typeface="Helvetica-BoldOblique"/>
            </a:endParaRPr>
          </a:p>
          <a:p>
            <a:pPr marL="12700" marR="5080" algn="ctr">
              <a:lnSpc>
                <a:spcPct val="103000"/>
              </a:lnSpc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Group is inspiring positive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change, enabling rapid  economic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growth,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consolidating the </a:t>
            </a:r>
            <a:r>
              <a:rPr sz="2200" b="1" i="1" spc="-20" dirty="0">
                <a:solidFill>
                  <a:srgbClr val="00AFEA"/>
                </a:solidFill>
                <a:latin typeface="Helvetica-BoldOblique"/>
                <a:cs typeface="Helvetica-BoldOblique"/>
              </a:rPr>
              <a:t>UAE’s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position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global 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model for sustainable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development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digital</a:t>
            </a:r>
            <a:r>
              <a:rPr sz="2200" b="1" i="1" spc="-3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innovations.</a:t>
            </a:r>
            <a:endParaRPr sz="2200" dirty="0">
              <a:latin typeface="Helvetica-BoldOblique"/>
              <a:cs typeface="Helvetica-BoldObliq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4533" y="2855067"/>
            <a:ext cx="1537970" cy="96011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ctr">
              <a:lnSpc>
                <a:spcPts val="2330"/>
              </a:lnSpc>
              <a:spcBef>
                <a:spcPts val="490"/>
              </a:spcBef>
            </a:pPr>
            <a:r>
              <a:rPr lang="en-US"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H</a:t>
            </a:r>
            <a:r>
              <a:rPr sz="22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aving  over </a:t>
            </a:r>
            <a:r>
              <a:rPr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200  clients</a:t>
            </a:r>
            <a:endParaRPr sz="2250" dirty="0">
              <a:latin typeface="Helvetica-BoldOblique"/>
              <a:cs typeface="Helvetica-BoldObliq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6365" y="2960471"/>
            <a:ext cx="1708150" cy="714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2705"/>
              </a:lnSpc>
              <a:spcBef>
                <a:spcPts val="11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13000</a:t>
            </a:r>
            <a:endParaRPr sz="2550" dirty="0">
              <a:latin typeface="Helvetica-BoldOblique"/>
              <a:cs typeface="Helvetica-BoldOblique"/>
            </a:endParaRPr>
          </a:p>
          <a:p>
            <a:pPr algn="ctr">
              <a:lnSpc>
                <a:spcPts val="2705"/>
              </a:lnSpc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employees</a:t>
            </a:r>
            <a:endParaRPr sz="2550" dirty="0">
              <a:latin typeface="Helvetica-BoldOblique"/>
              <a:cs typeface="Helvetica-BoldObliq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7000" y="2792773"/>
            <a:ext cx="2187984" cy="11477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lang="en-US"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R</a:t>
            </a: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epresenting</a:t>
            </a:r>
            <a:endParaRPr lang="en-US" sz="2550" b="1" i="1" dirty="0">
              <a:solidFill>
                <a:srgbClr val="00AFEA"/>
              </a:solidFill>
              <a:latin typeface="Helvetica-BoldOblique"/>
              <a:cs typeface="Helvetica-BoldOblique"/>
            </a:endParaRPr>
          </a:p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46</a:t>
            </a:r>
            <a:endParaRPr sz="2550" dirty="0">
              <a:latin typeface="Helvetica-BoldOblique"/>
              <a:cs typeface="Helvetica-BoldOblique"/>
            </a:endParaRPr>
          </a:p>
          <a:p>
            <a:pPr marL="12700" algn="ctr">
              <a:lnSpc>
                <a:spcPts val="2625"/>
              </a:lnSpc>
            </a:pPr>
            <a:r>
              <a:rPr sz="2550" b="1" i="1" spc="0" dirty="0">
                <a:solidFill>
                  <a:srgbClr val="00AFEA"/>
                </a:solidFill>
                <a:latin typeface="Helvetica-BoldOblique"/>
                <a:cs typeface="Helvetica-BoldOblique"/>
              </a:rPr>
              <a:t>nationalities</a:t>
            </a:r>
            <a:endParaRPr sz="2550" dirty="0">
              <a:latin typeface="Helvetica-BoldOblique"/>
              <a:cs typeface="Helvetica-BoldOblique"/>
            </a:endParaRPr>
          </a:p>
        </p:txBody>
      </p:sp>
    </p:spTree>
    <p:extLst>
      <p:ext uri="{BB962C8B-B14F-4D97-AF65-F5344CB8AC3E}">
        <p14:creationId xmlns:p14="http://schemas.microsoft.com/office/powerpoint/2010/main" val="127423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5D9EB8-CBB4-BF46-9036-A126B418C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6"/>
            <a:ext cx="12242800" cy="682510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12240260" cy="1045844"/>
          </a:xfrm>
          <a:custGeom>
            <a:avLst/>
            <a:gdLst/>
            <a:ahLst/>
            <a:cxnLst/>
            <a:rect l="l" t="t" r="r" b="b"/>
            <a:pathLst>
              <a:path w="12240260" h="1045844">
                <a:moveTo>
                  <a:pt x="12240006" y="0"/>
                </a:moveTo>
                <a:lnTo>
                  <a:pt x="0" y="0"/>
                </a:lnTo>
                <a:lnTo>
                  <a:pt x="0" y="1045369"/>
                </a:lnTo>
                <a:lnTo>
                  <a:pt x="12240006" y="410826"/>
                </a:lnTo>
                <a:lnTo>
                  <a:pt x="12240006" y="0"/>
                </a:lnTo>
                <a:close/>
              </a:path>
            </a:pathLst>
          </a:custGeom>
          <a:solidFill>
            <a:srgbClr val="00AF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634" y="181165"/>
            <a:ext cx="1538731" cy="648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39956" y="1498662"/>
            <a:ext cx="56642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This project became possible by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the aid</a:t>
            </a:r>
            <a:r>
              <a:rPr sz="2200" b="1" i="1" spc="-90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of</a:t>
            </a:r>
            <a:endParaRPr sz="2200">
              <a:latin typeface="Helvetica-BoldOblique"/>
              <a:cs typeface="Helvetica-BoldObliq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5451" y="4918779"/>
            <a:ext cx="89566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4810">
              <a:lnSpc>
                <a:spcPct val="100000"/>
              </a:lnSpc>
              <a:spcBef>
                <a:spcPts val="100"/>
              </a:spcBef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Crossing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new industry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frontiers every</a:t>
            </a:r>
            <a:r>
              <a:rPr sz="2200" b="1" i="1" spc="-1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spc="-45" dirty="0">
                <a:solidFill>
                  <a:srgbClr val="00AFEA"/>
                </a:solidFill>
                <a:latin typeface="Helvetica-BoldOblique"/>
                <a:cs typeface="Helvetica-BoldOblique"/>
              </a:rPr>
              <a:t>day,</a:t>
            </a:r>
            <a:endParaRPr sz="2200" dirty="0">
              <a:latin typeface="Helvetica-BoldOblique"/>
              <a:cs typeface="Helvetica-BoldOblique"/>
            </a:endParaRPr>
          </a:p>
          <a:p>
            <a:pPr marL="12700" marR="5080" algn="ctr">
              <a:lnSpc>
                <a:spcPct val="103000"/>
              </a:lnSpc>
            </a:pP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BEEAH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Group is inspiring positive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change, enabling rapid  economic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growth,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consolidating the </a:t>
            </a:r>
            <a:r>
              <a:rPr sz="2200" b="1" i="1" spc="-20" dirty="0">
                <a:solidFill>
                  <a:srgbClr val="00AFEA"/>
                </a:solidFill>
                <a:latin typeface="Helvetica-BoldOblique"/>
                <a:cs typeface="Helvetica-BoldOblique"/>
              </a:rPr>
              <a:t>UAE’s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position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as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 global 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model for sustainable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development </a:t>
            </a:r>
            <a:r>
              <a:rPr sz="220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and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digital</a:t>
            </a:r>
            <a:r>
              <a:rPr sz="2200" b="1" i="1" spc="-35" dirty="0">
                <a:solidFill>
                  <a:srgbClr val="00AFEA"/>
                </a:solidFill>
                <a:latin typeface="Helvetica-BoldOblique"/>
                <a:cs typeface="Helvetica-BoldOblique"/>
              </a:rPr>
              <a:t> </a:t>
            </a:r>
            <a:r>
              <a:rPr sz="220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innovations.</a:t>
            </a:r>
            <a:endParaRPr sz="2200" dirty="0">
              <a:latin typeface="Helvetica-BoldOblique"/>
              <a:cs typeface="Helvetica-BoldObliq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0990" y="2886588"/>
            <a:ext cx="1537970" cy="96011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ctr">
              <a:lnSpc>
                <a:spcPts val="2330"/>
              </a:lnSpc>
              <a:spcBef>
                <a:spcPts val="490"/>
              </a:spcBef>
            </a:pPr>
            <a:r>
              <a:rPr lang="en-US"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H</a:t>
            </a:r>
            <a:r>
              <a:rPr sz="22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aving  over </a:t>
            </a:r>
            <a:r>
              <a:rPr sz="2250" b="1" i="1" spc="-5" dirty="0">
                <a:solidFill>
                  <a:srgbClr val="00AFEA"/>
                </a:solidFill>
                <a:latin typeface="Helvetica-BoldOblique"/>
                <a:cs typeface="Helvetica-BoldOblique"/>
              </a:rPr>
              <a:t>200  clients</a:t>
            </a:r>
            <a:endParaRPr sz="2250" dirty="0">
              <a:latin typeface="Helvetica-BoldOblique"/>
              <a:cs typeface="Helvetica-BoldObliq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6365" y="2960471"/>
            <a:ext cx="1708150" cy="714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2705"/>
              </a:lnSpc>
              <a:spcBef>
                <a:spcPts val="11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13000</a:t>
            </a:r>
            <a:endParaRPr sz="2550" dirty="0">
              <a:latin typeface="Helvetica-BoldOblique"/>
              <a:cs typeface="Helvetica-BoldOblique"/>
            </a:endParaRPr>
          </a:p>
          <a:p>
            <a:pPr algn="ctr">
              <a:lnSpc>
                <a:spcPts val="2705"/>
              </a:lnSpc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employees</a:t>
            </a:r>
            <a:endParaRPr sz="2550" dirty="0">
              <a:latin typeface="Helvetica-BoldOblique"/>
              <a:cs typeface="Helvetica-BoldObliq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7000" y="2792773"/>
            <a:ext cx="2187984" cy="11477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lang="en-US"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R</a:t>
            </a: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epresenting</a:t>
            </a:r>
            <a:endParaRPr lang="en-US" sz="2550" b="1" i="1" dirty="0">
              <a:solidFill>
                <a:srgbClr val="00AFEA"/>
              </a:solidFill>
              <a:latin typeface="Helvetica-BoldOblique"/>
              <a:cs typeface="Helvetica-BoldOblique"/>
            </a:endParaRPr>
          </a:p>
          <a:p>
            <a:pPr marL="826135" marR="5080" indent="-759460" algn="ctr">
              <a:lnSpc>
                <a:spcPts val="2640"/>
              </a:lnSpc>
              <a:spcBef>
                <a:spcPts val="550"/>
              </a:spcBef>
            </a:pPr>
            <a:r>
              <a:rPr sz="2550" b="1" i="1" dirty="0">
                <a:solidFill>
                  <a:srgbClr val="00AFEA"/>
                </a:solidFill>
                <a:latin typeface="Helvetica-BoldOblique"/>
                <a:cs typeface="Helvetica-BoldOblique"/>
              </a:rPr>
              <a:t>46</a:t>
            </a:r>
            <a:endParaRPr sz="2550" dirty="0">
              <a:latin typeface="Helvetica-BoldOblique"/>
              <a:cs typeface="Helvetica-BoldOblique"/>
            </a:endParaRPr>
          </a:p>
          <a:p>
            <a:pPr marL="12700" algn="ctr">
              <a:lnSpc>
                <a:spcPts val="2625"/>
              </a:lnSpc>
            </a:pPr>
            <a:r>
              <a:rPr sz="2550" b="1" i="1" spc="0" dirty="0">
                <a:solidFill>
                  <a:srgbClr val="00AFEA"/>
                </a:solidFill>
                <a:latin typeface="Helvetica-BoldOblique"/>
                <a:cs typeface="Helvetica-BoldOblique"/>
              </a:rPr>
              <a:t>nationalities</a:t>
            </a:r>
            <a:endParaRPr sz="2550" dirty="0">
              <a:latin typeface="Helvetica-BoldOblique"/>
              <a:cs typeface="Helvetica-BoldOblique"/>
            </a:endParaRPr>
          </a:p>
        </p:txBody>
      </p:sp>
    </p:spTree>
    <p:extLst>
      <p:ext uri="{BB962C8B-B14F-4D97-AF65-F5344CB8AC3E}">
        <p14:creationId xmlns:p14="http://schemas.microsoft.com/office/powerpoint/2010/main" val="246447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1443</Words>
  <Application>Microsoft Office PowerPoint</Application>
  <PresentationFormat>Custom</PresentationFormat>
  <Paragraphs>126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Helvetica</vt:lpstr>
      <vt:lpstr>Helvetica-BoldOblique</vt:lpstr>
      <vt:lpstr>Times New Roman</vt:lpstr>
      <vt:lpstr>Office Theme</vt:lpstr>
      <vt:lpstr>PowerPoint Presentation</vt:lpstr>
      <vt:lpstr>OKAY THEN LET US INTRODUCE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BEEAH GROUP includes 7 categories</vt:lpstr>
      <vt:lpstr>BEEAH TANDEEF</vt:lpstr>
      <vt:lpstr>PowerPoint Presentation</vt:lpstr>
      <vt:lpstr>BEEAH EDUCATION</vt:lpstr>
      <vt:lpstr>PowerPoint Presentation</vt:lpstr>
      <vt:lpstr>PowerPoint Presentation</vt:lpstr>
      <vt:lpstr>BEEAH ENERGY</vt:lpstr>
      <vt:lpstr>BEEAH Environment Services</vt:lpstr>
      <vt:lpstr>BEEAH DIGITAL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BEEAH GROUP project</dc:title>
  <cp:lastModifiedBy>User</cp:lastModifiedBy>
  <cp:revision>15</cp:revision>
  <dcterms:created xsi:type="dcterms:W3CDTF">2023-04-21T17:33:45Z</dcterms:created>
  <dcterms:modified xsi:type="dcterms:W3CDTF">2023-05-05T13:57:28Z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2023-04-21T00:00:00Z</vt:filetime>
  </property>
  <property fmtid="{D5CDD505-2E9C-101B-9397-08002B2CF9AE}" pid="3" name="Creator">
    <vt:lpwstr>Adobe Illustrator CC 22.1 (Macintosh)</vt:lpwstr>
  </property>
  <property fmtid="{D5CDD505-2E9C-101B-9397-08002B2CF9AE}" pid="4" name="LastSaved">
    <vt:filetime>2023-04-21T00:00:00Z</vt:filetime>
  </property>
</Properties>
</file>